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63" d="100"/>
          <a:sy n="63" d="100"/>
        </p:scale>
        <p:origin x="-91" y="-485"/>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12/10/2021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12/10/2021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12/10/2021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12/10/2021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12/10/2021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12/10/2021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12/10/2021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12/10/2021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12/10/2021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15126" y="1450280"/>
            <a:ext cx="8361229" cy="2098226"/>
          </a:xfrm>
        </p:spPr>
        <p:txBody>
          <a:bodyPr/>
          <a:lstStyle/>
          <a:p>
            <a:r>
              <a:rPr lang="ar-MA" sz="6000" dirty="0" err="1" smtClean="0"/>
              <a:t>الرقمنة</a:t>
            </a:r>
            <a:r>
              <a:rPr lang="ar-MA" sz="6000" dirty="0" smtClean="0"/>
              <a:t>، الذكاء الاصطناعي وحقوق الانسان</a:t>
            </a:r>
            <a:endParaRPr lang="fr-FR" sz="6000" dirty="0"/>
          </a:p>
        </p:txBody>
      </p:sp>
      <p:sp>
        <p:nvSpPr>
          <p:cNvPr id="3" name="Sous-titre 2"/>
          <p:cNvSpPr>
            <a:spLocks noGrp="1"/>
          </p:cNvSpPr>
          <p:nvPr>
            <p:ph type="subTitle" idx="1"/>
          </p:nvPr>
        </p:nvSpPr>
        <p:spPr>
          <a:xfrm>
            <a:off x="2679903" y="3807998"/>
            <a:ext cx="6831673" cy="1086237"/>
          </a:xfrm>
        </p:spPr>
        <p:txBody>
          <a:bodyPr>
            <a:normAutofit/>
          </a:bodyPr>
          <a:lstStyle/>
          <a:p>
            <a:r>
              <a:rPr lang="ar-MA" dirty="0" smtClean="0"/>
              <a:t>جامعة عبد المالك السعدي</a:t>
            </a:r>
          </a:p>
          <a:p>
            <a:r>
              <a:rPr lang="ar-MA" dirty="0" smtClean="0"/>
              <a:t>07 دجنبر 2021</a:t>
            </a:r>
          </a:p>
        </p:txBody>
      </p:sp>
      <p:sp>
        <p:nvSpPr>
          <p:cNvPr id="4" name="Sous-titre 2"/>
          <p:cNvSpPr txBox="1">
            <a:spLocks/>
          </p:cNvSpPr>
          <p:nvPr/>
        </p:nvSpPr>
        <p:spPr>
          <a:xfrm>
            <a:off x="2679902" y="4737716"/>
            <a:ext cx="6831673" cy="1086237"/>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ar-MA" dirty="0" smtClean="0"/>
              <a:t>منير بن صالح</a:t>
            </a:r>
          </a:p>
          <a:p>
            <a:r>
              <a:rPr lang="ar-MA" dirty="0" smtClean="0"/>
              <a:t>الأمين العام للمجلس الوطني لحقوق الانسان</a:t>
            </a:r>
          </a:p>
        </p:txBody>
      </p:sp>
    </p:spTree>
    <p:extLst>
      <p:ext uri="{BB962C8B-B14F-4D97-AF65-F5344CB8AC3E}">
        <p14:creationId xmlns:p14="http://schemas.microsoft.com/office/powerpoint/2010/main" xmlns="" val="2474743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توصيات المجلس السابقة في الموضوع</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إطلاق </a:t>
            </a:r>
            <a:r>
              <a:rPr lang="ar-MA" dirty="0"/>
              <a:t>المجلس "لمنصة تفاعلية بشأن حرية الرأي والتعبير في الفضاء الرقمي" وتوصيته "بفتح نقاش عمومي حول حماية حقوق الانسان في مجال التكنولوجيا والذكاء </a:t>
            </a:r>
            <a:r>
              <a:rPr lang="ar-MA" dirty="0" smtClean="0"/>
              <a:t>الاصطناعي".</a:t>
            </a:r>
            <a:endParaRPr lang="ar-MA" dirty="0"/>
          </a:p>
          <a:p>
            <a:pPr algn="just" rtl="1"/>
            <a:r>
              <a:rPr lang="ar-MA" dirty="0" smtClean="0"/>
              <a:t>بروز </a:t>
            </a:r>
            <a:r>
              <a:rPr lang="ar-MA" dirty="0"/>
              <a:t>"خلال الأزمة الوبائية الاستعمال المكثف واللافت للتكنولوجيا الرقمية الحديثة ... وطرح ذلك مجموعة من المشاكل بحيث يتم نقل الأخبار الزائفة ... إذ أصبحت منصات التواصل الاجتماعي على وجه الخصوص أداة لانتشارها" وتوصية المجلس "بالتعاون مع منصات التواصل الاجتماعي ووسائل الاعلام لمحاربة الأخبار الزائفة وحماية حق المستعملين في التوصل بمعلومات صحيحة ... واعتماد تدابير سياسية إيجابية لمكافحة خطاب الكراهية </a:t>
            </a:r>
            <a:r>
              <a:rPr lang="ar-MA" dirty="0" smtClean="0"/>
              <a:t>والتعصب".</a:t>
            </a:r>
            <a:endParaRPr lang="ar-MA" dirty="0"/>
          </a:p>
        </p:txBody>
      </p:sp>
    </p:spTree>
    <p:extLst>
      <p:ext uri="{BB962C8B-B14F-4D97-AF65-F5344CB8AC3E}">
        <p14:creationId xmlns:p14="http://schemas.microsoft.com/office/powerpoint/2010/main" xmlns="" val="65911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توصيات المجلس السابقة في الموضوع</a:t>
            </a:r>
            <a:endParaRPr lang="fr-FR" dirty="0"/>
          </a:p>
        </p:txBody>
      </p:sp>
      <p:sp>
        <p:nvSpPr>
          <p:cNvPr id="3" name="Espace réservé du contenu 2"/>
          <p:cNvSpPr>
            <a:spLocks noGrp="1"/>
          </p:cNvSpPr>
          <p:nvPr>
            <p:ph idx="1"/>
          </p:nvPr>
        </p:nvSpPr>
        <p:spPr/>
        <p:txBody>
          <a:bodyPr>
            <a:normAutofit lnSpcReduction="10000"/>
          </a:bodyPr>
          <a:lstStyle/>
          <a:p>
            <a:pPr algn="just" rtl="1"/>
            <a:r>
              <a:rPr lang="ar-MA" dirty="0" smtClean="0"/>
              <a:t>توصية </a:t>
            </a:r>
            <a:r>
              <a:rPr lang="ar-MA" dirty="0"/>
              <a:t>المجلس "بضرورة الأخذ بعين الاعتبار حماية حقوق الانسان، ولا سيما الحق في الخصوصية، والمعطيات الشخصية والأمن عند تصميم التطبيقات والخوارزميات المتعلقة بالذكاء الاصطناعي </a:t>
            </a:r>
            <a:r>
              <a:rPr lang="fr-FR" dirty="0" err="1"/>
              <a:t>human</a:t>
            </a:r>
            <a:r>
              <a:rPr lang="fr-FR" dirty="0"/>
              <a:t> </a:t>
            </a:r>
            <a:r>
              <a:rPr lang="fr-FR" dirty="0" err="1"/>
              <a:t>rights</a:t>
            </a:r>
            <a:r>
              <a:rPr lang="fr-FR" dirty="0"/>
              <a:t> by design  </a:t>
            </a:r>
            <a:r>
              <a:rPr lang="ar-MA" dirty="0"/>
              <a:t>و</a:t>
            </a:r>
            <a:r>
              <a:rPr lang="fr-FR" dirty="0" err="1"/>
              <a:t>privacy</a:t>
            </a:r>
            <a:r>
              <a:rPr lang="fr-FR" dirty="0"/>
              <a:t> by design</a:t>
            </a:r>
            <a:r>
              <a:rPr lang="fr-FR" dirty="0" smtClean="0"/>
              <a:t>".</a:t>
            </a:r>
            <a:endParaRPr lang="fr-FR" dirty="0"/>
          </a:p>
          <a:p>
            <a:pPr algn="just" rtl="1"/>
            <a:r>
              <a:rPr lang="ar-MA" dirty="0" smtClean="0"/>
              <a:t>من </a:t>
            </a:r>
            <a:r>
              <a:rPr lang="ar-MA" dirty="0"/>
              <a:t>خلال متابعة احتجاجات الحسيمة، تسجيل المجلس أنه "من أبرز التحديات التي يطرحها الانترنت بشكل عام ومنصات التواصل الاجتماعي بشكل خاص، تلك المتعلقة بحماية المعطيات الشخصية والحياة الخاصة للأفراد أو الخصوصية والانغلاق، أو ما يعرف بغرف الصدى والخوارزميات التي تغربل المحتوى ... وانتشار المعلومات الزائفة أو الكاذبة واستغلال هذه الفضاءات للتحكم في الرأي العام واستقطابه وتوجيهه والتأثير على سلوكه واختياراته، دون الحديث عن السلامة (خاصة سلامة الأطفال) والتحرش والتضييق على النساء"، وتوصية المجلس بالعمل على "إنشاء خوارزميات تحفز التعددية وتعزز قدرات المستخدمين ... ومنح لهم إمكانية اختيار مستوى التعددية المطلوب ... وتعطي الأولوية للأخبار المعتمدة أو ذات الصلة بالخدمات </a:t>
            </a:r>
            <a:r>
              <a:rPr lang="ar-MA" dirty="0" smtClean="0"/>
              <a:t>العامة".</a:t>
            </a:r>
            <a:endParaRPr lang="ar-MA" dirty="0"/>
          </a:p>
        </p:txBody>
      </p:sp>
    </p:spTree>
    <p:extLst>
      <p:ext uri="{BB962C8B-B14F-4D97-AF65-F5344CB8AC3E}">
        <p14:creationId xmlns:p14="http://schemas.microsoft.com/office/powerpoint/2010/main" xmlns="" val="1433151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توصيات المجلس السابقة في الموضوع</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ومن </a:t>
            </a:r>
            <a:r>
              <a:rPr lang="ar-MA" dirty="0"/>
              <a:t>خلال متابعة احتجاجات جرادة، تسجيل المجلس 'لاعتماد المتظاهرين على أشكال احتجاجية جديدة واستعمال شبكات التواصل الاجتماعي للتعبئة ونشر أطوار التظاهر"، وكذا "تداول معلومات وصور غير واقعية على شبكات التواصل الاجتماعي"، بالإضافة لتوصيته "بمواصلة تعميم </a:t>
            </a:r>
            <a:r>
              <a:rPr lang="ar-MA" dirty="0" err="1"/>
              <a:t>رقمنة</a:t>
            </a:r>
            <a:r>
              <a:rPr lang="ar-MA" dirty="0"/>
              <a:t> المحاكم، خاصة على مستوى رقن الأحكام القضائية بما يضمن تحديث آليات الاشتغال وتحقيق النجاعة </a:t>
            </a:r>
            <a:r>
              <a:rPr lang="ar-MA" dirty="0" smtClean="0"/>
              <a:t>القضائية".</a:t>
            </a:r>
            <a:endParaRPr lang="ar-MA" dirty="0"/>
          </a:p>
          <a:p>
            <a:pPr algn="just" rtl="1"/>
            <a:r>
              <a:rPr lang="ar-MA" dirty="0" smtClean="0"/>
              <a:t>ومن </a:t>
            </a:r>
            <a:r>
              <a:rPr lang="ar-MA" dirty="0"/>
              <a:t>خلال ملاحظته لمحاكمات على خلفية جنايات متعلقة بالعنق الجنسي، "إدانة المجلس لحملة التشهير والتحرش والتحقير، المستعرة والغير المسبوقة، التي كان ضحيتها المشتكون ... ومعاينته لانتشار قدر كبير من المعلومات الخاطئة وغير المدققة ... عبر وسائل التواصل الاجتماعي، وتجديد توصيته بتجريم خطاب التشهير والتمييز والتحريض على الكراهية والعنف وعلى توصيته بوضع إطار قانوني مناسب لمكافحة المعلومات المضللة والأخبار </a:t>
            </a:r>
            <a:r>
              <a:rPr lang="ar-MA" dirty="0" smtClean="0"/>
              <a:t>الزائفة".</a:t>
            </a:r>
            <a:endParaRPr lang="ar-MA" dirty="0"/>
          </a:p>
        </p:txBody>
      </p:sp>
    </p:spTree>
    <p:extLst>
      <p:ext uri="{BB962C8B-B14F-4D97-AF65-F5344CB8AC3E}">
        <p14:creationId xmlns:p14="http://schemas.microsoft.com/office/powerpoint/2010/main" xmlns="" val="3291764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توصيات المجلس السابقة في الموضوع</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وفي </a:t>
            </a:r>
            <a:r>
              <a:rPr lang="ar-MA" dirty="0"/>
              <a:t>مذكرته بخصوص النموذج التنموي الجديد بالمغرب، توصية المجلس: "يستوجب دعم فعلية الحريات في بلادنا فهما عميقا وشموليا للتحولات المتعددة الأبعاد التي حفزتها وسائل التواصل الاجتماعي في المجتمع المغربي، حيث وفرت إمكانيات غير مسبوقة للنقاش والتبادل والتداول وتعبئة الأفراد والجماعات خارج مؤسسات الفضاء العمومي التقليدي، ومع أن هذا التحول يشكل فرصة حقيقية لدمقرطة الولوج للفضاء العمومي، فإنه ينطوي كذلك على تحديات كبيرة في مجال حماية الحقوق والحريات</a:t>
            </a:r>
            <a:r>
              <a:rPr lang="ar-MA" dirty="0" smtClean="0"/>
              <a:t>".</a:t>
            </a:r>
            <a:endParaRPr lang="ar-MA" dirty="0"/>
          </a:p>
        </p:txBody>
      </p:sp>
    </p:spTree>
    <p:extLst>
      <p:ext uri="{BB962C8B-B14F-4D97-AF65-F5344CB8AC3E}">
        <p14:creationId xmlns:p14="http://schemas.microsoft.com/office/powerpoint/2010/main" xmlns="" val="115602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توصيات المجلس السابقة في الموضوع</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وبمناسبة </a:t>
            </a:r>
            <a:r>
              <a:rPr lang="ar-MA" dirty="0"/>
              <a:t>ملاحظته للانتخابات الجماعية والجهوية والتشريعية لسنة 2021، تسجيل المجلس أنه "لا تشكل الفئة العمرية التي تمثل 73% من المسجلين في اللوائح الانتخابية، المؤهلين بالتالي للتصويت (35 سنة فما فوق)، سوى 23% من مجموع الحسابات (وليس حتى الأشخاص) المفتوحة بشبكة التواصل الاجتماعي الأكثر استعمالا بالمغرب"، وتسجيله "لانتشار فيديوهات لأحداث عنف وتهشيم سيارات خارج المغرب وربطها بالسياق المغربي، كما عمدت قنوات يوتيوب وصفحات، من ضمنها صفحات وقنوات يوتيوب أجنبية، على إعادة نشر فيديوهات قديمة وسياقات مختلفة وربطها بانتخابات 2021". وفي نفس السياق، وخلال دراسته لأحد </a:t>
            </a:r>
            <a:r>
              <a:rPr lang="ar-MA" dirty="0" err="1"/>
              <a:t>الوسومات</a:t>
            </a:r>
            <a:r>
              <a:rPr lang="ar-MA" dirty="0"/>
              <a:t> (على موقع </a:t>
            </a:r>
            <a:r>
              <a:rPr lang="ar-MA" dirty="0" err="1"/>
              <a:t>تويتر</a:t>
            </a:r>
            <a:r>
              <a:rPr lang="ar-MA" dirty="0"/>
              <a:t>) الداعية لعدم المشاركة في الانتخابات، معاينة المجلس لكون "21% من </a:t>
            </a:r>
            <a:r>
              <a:rPr lang="ar-MA" dirty="0" err="1"/>
              <a:t>التدوينات</a:t>
            </a:r>
            <a:r>
              <a:rPr lang="ar-MA" dirty="0"/>
              <a:t> من المغرب، 22% من ألمانيا، 11% من بلجيكا، 8% من العراق </a:t>
            </a:r>
            <a:r>
              <a:rPr lang="ar-MA" dirty="0" smtClean="0"/>
              <a:t>...".</a:t>
            </a:r>
            <a:endParaRPr lang="ar-MA" dirty="0"/>
          </a:p>
        </p:txBody>
      </p:sp>
    </p:spTree>
    <p:extLst>
      <p:ext uri="{BB962C8B-B14F-4D97-AF65-F5344CB8AC3E}">
        <p14:creationId xmlns:p14="http://schemas.microsoft.com/office/powerpoint/2010/main" xmlns="" val="1061973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توصيات المجلس السابقة في الموضوع</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ومن </a:t>
            </a:r>
            <a:r>
              <a:rPr lang="ar-MA" dirty="0"/>
              <a:t>خلال رأيه بخصوص مشروع القانون لرقم 72.18، "ملاحظته على مقتضيات هذه المواد، ولاسيما المادة 25، أن هناك تعددا في الإدارات والهيئات التي يمكنها تقاسم المعطيات المضمنة بالسجل الوطني للسكان" وتوصيته "بوضع ضوابط خاصة بتبادل المعطيات والمعلومات والوثائق بين مختلف الجهات المنصوص عليها في المادة 25 وبمسؤولية هذه الجهات على تأمين سلامة استعمال هذه المعلومات من </a:t>
            </a:r>
            <a:r>
              <a:rPr lang="ar-MA" dirty="0" smtClean="0"/>
              <a:t>لدنها".</a:t>
            </a:r>
            <a:endParaRPr lang="ar-MA" dirty="0"/>
          </a:p>
        </p:txBody>
      </p:sp>
    </p:spTree>
    <p:extLst>
      <p:ext uri="{BB962C8B-B14F-4D97-AF65-F5344CB8AC3E}">
        <p14:creationId xmlns:p14="http://schemas.microsoft.com/office/powerpoint/2010/main" xmlns="" val="823634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منهجية ونتائج عمل المجلس</a:t>
            </a:r>
            <a:endParaRPr lang="fr-FR" dirty="0"/>
          </a:p>
        </p:txBody>
      </p:sp>
      <p:sp>
        <p:nvSpPr>
          <p:cNvPr id="3" name="Espace réservé du contenu 2"/>
          <p:cNvSpPr>
            <a:spLocks noGrp="1"/>
          </p:cNvSpPr>
          <p:nvPr>
            <p:ph idx="1"/>
          </p:nvPr>
        </p:nvSpPr>
        <p:spPr/>
        <p:txBody>
          <a:bodyPr>
            <a:normAutofit fontScale="77500" lnSpcReduction="20000"/>
          </a:bodyPr>
          <a:lstStyle/>
          <a:p>
            <a:pPr algn="just" rtl="1"/>
            <a:r>
              <a:rPr lang="ar-MA" dirty="0" smtClean="0"/>
              <a:t>أطلق المجلس منذ سنتين مشاورات واسعة مع أصحاب المصلحة، وعمل على:</a:t>
            </a:r>
          </a:p>
          <a:p>
            <a:pPr lvl="1" algn="just" rtl="1"/>
            <a:r>
              <a:rPr lang="ar-MA" dirty="0"/>
              <a:t> </a:t>
            </a:r>
            <a:r>
              <a:rPr lang="ar-MA" dirty="0" smtClean="0"/>
              <a:t>إنشاء </a:t>
            </a:r>
            <a:r>
              <a:rPr lang="ar-MA" dirty="0"/>
              <a:t>منصة "تعبيرات رقمية" (يونيو 2020 إلى أبريل 2021) لفتح نقاش عمومي حول حرية التعبير والرأي والصحافة ينخرط فيه جميع الفاعلين المعنيين، يأخذ بعين الاعتبار التحولات المرتبطة بهذا الموضوع، خاصة في الفضاء الرقمي، ولاسيما منصات التواصل الاجتماعي، بما يكفل هذه الحرية دون المساس بالحياة الخاصة للأفراد؛</a:t>
            </a:r>
          </a:p>
          <a:p>
            <a:pPr lvl="1" algn="just" rtl="1"/>
            <a:r>
              <a:rPr lang="ar-MA" dirty="0" smtClean="0"/>
              <a:t>تنظيم </a:t>
            </a:r>
            <a:r>
              <a:rPr lang="ar-MA" dirty="0"/>
              <a:t>ورشة  عمل وطنية (أبريل 2021) انطلاقا من مساهمات الفاعلين (أزيد من 20 مساهمة مكتوبة من فاعلين مؤسساتيين، وجامعات ومدارس عليا وتجمع شركات ومراكز بحث ومختصين) لإشراك ممثلين عن الفاعلين الأساسيين في الذكاء الاصطناعي ببلادنا، وتجميع مقترحاتهم وملاحظاتهم.</a:t>
            </a:r>
          </a:p>
          <a:p>
            <a:pPr lvl="1" algn="just" rtl="1"/>
            <a:r>
              <a:rPr lang="ar-MA" dirty="0" smtClean="0"/>
              <a:t>تنظيم </a:t>
            </a:r>
            <a:r>
              <a:rPr lang="ar-MA" dirty="0"/>
              <a:t>ورشة  تدريبية (ماي 2021) مشتركة مع الأمانة الدائمة لمجتمع الديمقراطيات ووزارية الشؤون الخارجية والتعاون الافريقي والمغاربة المقيمين بالخارج والرابطة المحمدية للعلماء لتقوية قدرات وتزويد الشباب المغربي بالمهارات اللازمة لتحديد أشكال التطرف والوقاية منها، ولا سيما تلك المتداولة في المجال الرقمي.</a:t>
            </a:r>
          </a:p>
          <a:p>
            <a:pPr lvl="1" algn="just" rtl="1"/>
            <a:r>
              <a:rPr lang="ar-MA" dirty="0" smtClean="0"/>
              <a:t>تخصيص </a:t>
            </a:r>
            <a:r>
              <a:rPr lang="ar-MA" dirty="0"/>
              <a:t>عدد من المجلة العلمية للمجلس لموضوع الذكاء الاصطناعي وحقوق الانسان (خمسة مقالات علمية محكمة) لتعميق التفكير في الجوانب الأكاديمية والعلمية للموضوع.</a:t>
            </a:r>
          </a:p>
          <a:p>
            <a:pPr lvl="1" algn="just" rtl="1"/>
            <a:r>
              <a:rPr lang="ar-MA" dirty="0" smtClean="0"/>
              <a:t>تنظيم </a:t>
            </a:r>
            <a:r>
              <a:rPr lang="ar-MA" dirty="0"/>
              <a:t>ورشة دولية </a:t>
            </a:r>
            <a:r>
              <a:rPr lang="ar-MA" dirty="0" smtClean="0"/>
              <a:t>(دجنبر </a:t>
            </a:r>
            <a:r>
              <a:rPr lang="ar-MA" dirty="0"/>
              <a:t>2021) بمشاركة خبراء دوليين من أجل دراسة الموضوع على المستوى الدولي وتقديم المبادرات الدولية ذات الصلة.</a:t>
            </a:r>
          </a:p>
          <a:p>
            <a:pPr lvl="1" algn="just" rtl="1"/>
            <a:endParaRPr lang="ar-MA" dirty="0"/>
          </a:p>
        </p:txBody>
      </p:sp>
    </p:spTree>
    <p:extLst>
      <p:ext uri="{BB962C8B-B14F-4D97-AF65-F5344CB8AC3E}">
        <p14:creationId xmlns:p14="http://schemas.microsoft.com/office/powerpoint/2010/main" xmlns="" val="2712949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منهجية ونتائج عمل المجلس</a:t>
            </a:r>
            <a:endParaRPr lang="fr-FR" dirty="0"/>
          </a:p>
        </p:txBody>
      </p:sp>
      <p:sp>
        <p:nvSpPr>
          <p:cNvPr id="3" name="Espace réservé du contenu 2"/>
          <p:cNvSpPr>
            <a:spLocks noGrp="1"/>
          </p:cNvSpPr>
          <p:nvPr>
            <p:ph idx="1"/>
          </p:nvPr>
        </p:nvSpPr>
        <p:spPr/>
        <p:txBody>
          <a:bodyPr>
            <a:normAutofit fontScale="55000" lnSpcReduction="20000"/>
          </a:bodyPr>
          <a:lstStyle/>
          <a:p>
            <a:pPr algn="just" rtl="1"/>
            <a:r>
              <a:rPr lang="ar-MA" dirty="0"/>
              <a:t>نتائج رصد حقوق الانسان في منظومات الذكاء الاصطناعي</a:t>
            </a:r>
            <a:r>
              <a:rPr lang="ar-MA" dirty="0" smtClean="0"/>
              <a:t>.</a:t>
            </a:r>
          </a:p>
          <a:p>
            <a:pPr lvl="1" algn="just" rtl="1"/>
            <a:r>
              <a:rPr lang="ar-MA" dirty="0" smtClean="0"/>
              <a:t> حرية </a:t>
            </a:r>
            <a:r>
              <a:rPr lang="ar-MA" dirty="0"/>
              <a:t>الرأي والتعبير والتجمع والتظاهر السلمي في العهد الرقمي </a:t>
            </a:r>
            <a:r>
              <a:rPr lang="ar-MA" dirty="0" smtClean="0"/>
              <a:t>والخوارزميات.</a:t>
            </a:r>
            <a:endParaRPr lang="ar-MA" dirty="0"/>
          </a:p>
          <a:p>
            <a:pPr lvl="2" algn="just" rtl="1"/>
            <a:r>
              <a:rPr lang="ar-MA" dirty="0"/>
              <a:t>التضليل </a:t>
            </a:r>
            <a:r>
              <a:rPr lang="ar-MA" dirty="0" err="1" smtClean="0"/>
              <a:t>والبروباغندا</a:t>
            </a:r>
            <a:r>
              <a:rPr lang="ar-MA" dirty="0" smtClean="0"/>
              <a:t>.</a:t>
            </a:r>
            <a:endParaRPr lang="ar-MA" dirty="0"/>
          </a:p>
          <a:p>
            <a:pPr lvl="2" algn="just" rtl="1"/>
            <a:r>
              <a:rPr lang="ar-MA" dirty="0"/>
              <a:t>الحق في الوصول إلى المعلومات والحق في المعرفة وحرية البحث </a:t>
            </a:r>
            <a:r>
              <a:rPr lang="ar-MA" dirty="0" smtClean="0"/>
              <a:t>العلمي.</a:t>
            </a:r>
            <a:endParaRPr lang="ar-MA" dirty="0"/>
          </a:p>
          <a:p>
            <a:pPr lvl="2" algn="just" rtl="1"/>
            <a:r>
              <a:rPr lang="ar-MA" dirty="0"/>
              <a:t>التأثير على التوجهات وقيم المجتمع الديمقراطي</a:t>
            </a:r>
            <a:r>
              <a:rPr lang="ar-MA" dirty="0" smtClean="0"/>
              <a:t>.</a:t>
            </a:r>
          </a:p>
          <a:p>
            <a:pPr lvl="2" algn="just" rtl="1"/>
            <a:r>
              <a:rPr lang="ar-MA" dirty="0" smtClean="0"/>
              <a:t>حرية </a:t>
            </a:r>
            <a:r>
              <a:rPr lang="ar-MA" dirty="0"/>
              <a:t>الصحافة أمام تطور الذكاء </a:t>
            </a:r>
            <a:r>
              <a:rPr lang="ar-MA" dirty="0" smtClean="0"/>
              <a:t>الاصطناعي.</a:t>
            </a:r>
            <a:endParaRPr lang="ar-MA" dirty="0"/>
          </a:p>
          <a:p>
            <a:pPr lvl="1" algn="just" rtl="1"/>
            <a:r>
              <a:rPr lang="ar-MA" dirty="0"/>
              <a:t>الحق في الحياة </a:t>
            </a:r>
            <a:r>
              <a:rPr lang="ar-MA" dirty="0" smtClean="0"/>
              <a:t>الخاصة.</a:t>
            </a:r>
            <a:endParaRPr lang="ar-MA" dirty="0"/>
          </a:p>
          <a:p>
            <a:pPr lvl="1" algn="just" rtl="1"/>
            <a:r>
              <a:rPr lang="ar-MA" dirty="0"/>
              <a:t>الحق في الحياة وفي السلامة الجسدية والحق في الملكية </a:t>
            </a:r>
            <a:r>
              <a:rPr lang="ar-MA" dirty="0" smtClean="0"/>
              <a:t>الفردية.</a:t>
            </a:r>
            <a:endParaRPr lang="ar-MA" dirty="0"/>
          </a:p>
          <a:p>
            <a:pPr lvl="1" algn="just" rtl="1"/>
            <a:r>
              <a:rPr lang="ar-MA" dirty="0"/>
              <a:t>المساواة وعدم التمييز وحقوق </a:t>
            </a:r>
            <a:r>
              <a:rPr lang="ar-MA" dirty="0" smtClean="0"/>
              <a:t>الفئات.</a:t>
            </a:r>
            <a:endParaRPr lang="ar-MA" dirty="0"/>
          </a:p>
          <a:p>
            <a:pPr lvl="1" algn="just" rtl="1"/>
            <a:r>
              <a:rPr lang="ar-MA" dirty="0"/>
              <a:t>مناهضة الكراهية والتعصب </a:t>
            </a:r>
            <a:r>
              <a:rPr lang="ar-MA" dirty="0" smtClean="0"/>
              <a:t>والإرهاب.</a:t>
            </a:r>
            <a:endParaRPr lang="ar-MA" dirty="0"/>
          </a:p>
          <a:p>
            <a:pPr lvl="1" algn="just" rtl="1"/>
            <a:r>
              <a:rPr lang="ar-MA" dirty="0"/>
              <a:t>حقوق </a:t>
            </a:r>
            <a:r>
              <a:rPr lang="ar-MA" dirty="0" smtClean="0"/>
              <a:t>المستهلك.</a:t>
            </a:r>
            <a:endParaRPr lang="ar-MA" dirty="0"/>
          </a:p>
          <a:p>
            <a:pPr lvl="1" algn="just" rtl="1"/>
            <a:r>
              <a:rPr lang="ar-MA" dirty="0"/>
              <a:t>الحق في محاكمة </a:t>
            </a:r>
            <a:r>
              <a:rPr lang="ar-MA" dirty="0" smtClean="0"/>
              <a:t>عادلة.</a:t>
            </a:r>
            <a:endParaRPr lang="ar-MA" dirty="0"/>
          </a:p>
          <a:p>
            <a:pPr lvl="1" algn="just" rtl="1"/>
            <a:r>
              <a:rPr lang="ar-MA" dirty="0"/>
              <a:t>الحق في الولوج للتكنولوجيا والحق في المبادرة وحرية المقاولة وردم الهوة الرقمية</a:t>
            </a:r>
            <a:r>
              <a:rPr lang="ar-MA" dirty="0" smtClean="0"/>
              <a:t>.</a:t>
            </a:r>
            <a:endParaRPr lang="ar-MA" dirty="0"/>
          </a:p>
          <a:p>
            <a:pPr lvl="1" algn="just" rtl="1"/>
            <a:r>
              <a:rPr lang="ar-MA" dirty="0"/>
              <a:t>الحق في الملكية الفكرية</a:t>
            </a:r>
            <a:r>
              <a:rPr lang="ar-MA" dirty="0" smtClean="0"/>
              <a:t>.</a:t>
            </a:r>
            <a:endParaRPr lang="ar-MA" dirty="0"/>
          </a:p>
          <a:p>
            <a:pPr lvl="1" algn="just" rtl="1"/>
            <a:r>
              <a:rPr lang="ar-MA" dirty="0"/>
              <a:t>الحق في بيئة </a:t>
            </a:r>
            <a:r>
              <a:rPr lang="ar-MA" dirty="0" smtClean="0"/>
              <a:t>سليمة.</a:t>
            </a:r>
            <a:endParaRPr lang="ar-MA" dirty="0"/>
          </a:p>
          <a:p>
            <a:pPr lvl="1" algn="just" rtl="1"/>
            <a:r>
              <a:rPr lang="ar-MA" dirty="0"/>
              <a:t>حقوق وحريات أخرى (الحق في </a:t>
            </a:r>
            <a:r>
              <a:rPr lang="ar-MA" dirty="0" smtClean="0"/>
              <a:t>الشغل، الحق </a:t>
            </a:r>
            <a:r>
              <a:rPr lang="ar-MA" dirty="0"/>
              <a:t>في الصحة وفي التغذية </a:t>
            </a:r>
            <a:r>
              <a:rPr lang="ar-MA" dirty="0" smtClean="0"/>
              <a:t>السليمة، الحق </a:t>
            </a:r>
            <a:r>
              <a:rPr lang="ar-MA" dirty="0"/>
              <a:t>في </a:t>
            </a:r>
            <a:r>
              <a:rPr lang="ar-MA" dirty="0" smtClean="0"/>
              <a:t>الثقافة، الحق </a:t>
            </a:r>
            <a:r>
              <a:rPr lang="ar-MA" dirty="0"/>
              <a:t>في </a:t>
            </a:r>
            <a:r>
              <a:rPr lang="ar-MA" dirty="0" smtClean="0"/>
              <a:t>التعليم، ...).</a:t>
            </a:r>
            <a:endParaRPr lang="ar-MA" dirty="0"/>
          </a:p>
          <a:p>
            <a:pPr lvl="1" algn="just" rtl="1"/>
            <a:endParaRPr lang="ar-MA" dirty="0"/>
          </a:p>
        </p:txBody>
      </p:sp>
    </p:spTree>
    <p:extLst>
      <p:ext uri="{BB962C8B-B14F-4D97-AF65-F5344CB8AC3E}">
        <p14:creationId xmlns:p14="http://schemas.microsoft.com/office/powerpoint/2010/main" xmlns="" val="2175260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منهجية ونتائج عمل المجلس</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نتائج مقارنة (84 وثيقة) للمبادرات الدولية حول المبادئ التوجيهية للذكاء الاصطناعي من أجل حماية حقوق الانسان:</a:t>
            </a:r>
          </a:p>
          <a:p>
            <a:pPr lvl="1" algn="just" rtl="1"/>
            <a:endParaRPr lang="ar-MA" dirty="0"/>
          </a:p>
        </p:txBody>
      </p:sp>
      <p:graphicFrame>
        <p:nvGraphicFramePr>
          <p:cNvPr id="4" name="Tableau 3"/>
          <p:cNvGraphicFramePr>
            <a:graphicFrameLocks noGrp="1"/>
          </p:cNvGraphicFramePr>
          <p:nvPr>
            <p:extLst>
              <p:ext uri="{D42A27DB-BD31-4B8C-83A1-F6EECF244321}">
                <p14:modId xmlns:p14="http://schemas.microsoft.com/office/powerpoint/2010/main" xmlns="" val="3951885059"/>
              </p:ext>
            </p:extLst>
          </p:nvPr>
        </p:nvGraphicFramePr>
        <p:xfrm>
          <a:off x="2485767" y="3007885"/>
          <a:ext cx="7372865" cy="3440849"/>
        </p:xfrm>
        <a:graphic>
          <a:graphicData uri="http://schemas.openxmlformats.org/drawingml/2006/table">
            <a:tbl>
              <a:tblPr rtl="1" firstRow="1" firstCol="1" bandRow="1">
                <a:tableStyleId>{5C22544A-7EE6-4342-B048-85BDC9FD1C3A}</a:tableStyleId>
              </a:tblPr>
              <a:tblGrid>
                <a:gridCol w="1837114"/>
                <a:gridCol w="1498655"/>
                <a:gridCol w="4037096"/>
              </a:tblGrid>
              <a:tr h="229585">
                <a:tc>
                  <a:txBody>
                    <a:bodyPr/>
                    <a:lstStyle/>
                    <a:p>
                      <a:pPr algn="just" rtl="1">
                        <a:lnSpc>
                          <a:spcPct val="107000"/>
                        </a:lnSpc>
                        <a:spcAft>
                          <a:spcPts val="0"/>
                        </a:spcAft>
                      </a:pPr>
                      <a:r>
                        <a:rPr lang="ar-MA" sz="1000">
                          <a:effectLst/>
                        </a:rPr>
                        <a:t>المبدأ الموجه</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dirty="0">
                          <a:effectLst/>
                        </a:rPr>
                        <a:t>نسبة وروده في الوثائق</a:t>
                      </a:r>
                      <a:endParaRPr lang="fr-FR" sz="500" dirty="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المواضيع المتضمنة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362465">
                <a:tc>
                  <a:txBody>
                    <a:bodyPr/>
                    <a:lstStyle/>
                    <a:p>
                      <a:pPr algn="just" rtl="1">
                        <a:lnSpc>
                          <a:spcPct val="107000"/>
                        </a:lnSpc>
                        <a:spcAft>
                          <a:spcPts val="0"/>
                        </a:spcAft>
                      </a:pPr>
                      <a:r>
                        <a:rPr lang="ar-MA" sz="1000">
                          <a:effectLst/>
                        </a:rPr>
                        <a:t>الشفافية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86.90</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الشفافية، القدرة على التفسير، القدرة على الفهم، القدرة على التحليل، التواصل، الإعلان، البرهان.</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527222">
                <a:tc>
                  <a:txBody>
                    <a:bodyPr/>
                    <a:lstStyle/>
                    <a:p>
                      <a:pPr algn="just" rtl="1">
                        <a:lnSpc>
                          <a:spcPct val="107000"/>
                        </a:lnSpc>
                        <a:spcAft>
                          <a:spcPts val="0"/>
                        </a:spcAft>
                      </a:pPr>
                      <a:r>
                        <a:rPr lang="ar-MA" sz="1000">
                          <a:effectLst/>
                        </a:rPr>
                        <a:t>العدل والإنصاف</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80.95</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العدل، الانصاف، التناسق، الادماج، المساواة، عدم الانطلاق من أفكار مقولبة وجاهزة، عدم التمييز، التنوع، الولوج، إمكانية التراجع، الانتصاف، جبر الضرر، إمكانية التشكي.</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403654">
                <a:tc>
                  <a:txBody>
                    <a:bodyPr/>
                    <a:lstStyle/>
                    <a:p>
                      <a:pPr algn="just" rtl="1">
                        <a:lnSpc>
                          <a:spcPct val="107000"/>
                        </a:lnSpc>
                        <a:spcAft>
                          <a:spcPts val="0"/>
                        </a:spcAft>
                      </a:pPr>
                      <a:r>
                        <a:rPr lang="ar-MA" sz="1000">
                          <a:effectLst/>
                        </a:rPr>
                        <a:t>عدم سوء المعاملة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71.43</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عدم سوء المعاملة، السلامة، الأمن، عدم الاضرار، الحماية، الاحتياط، الوقاية، السلامة الجسدية أو العقلية، عدم التخريب.</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263611">
                <a:tc>
                  <a:txBody>
                    <a:bodyPr/>
                    <a:lstStyle/>
                    <a:p>
                      <a:pPr algn="just" rtl="1">
                        <a:lnSpc>
                          <a:spcPct val="107000"/>
                        </a:lnSpc>
                        <a:spcAft>
                          <a:spcPts val="0"/>
                        </a:spcAft>
                      </a:pPr>
                      <a:r>
                        <a:rPr lang="ar-MA" sz="1000">
                          <a:effectLst/>
                        </a:rPr>
                        <a:t>المسؤولية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dirty="0">
                          <a:effectLst/>
                        </a:rPr>
                        <a:t>71.43</a:t>
                      </a:r>
                      <a:r>
                        <a:rPr lang="fr-FR" sz="1000" dirty="0">
                          <a:effectLst/>
                        </a:rPr>
                        <a:t>%</a:t>
                      </a:r>
                      <a:endParaRPr lang="fr-FR" sz="500" dirty="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المسؤولية، المحاسبة، الامتثال، النزاهة.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256449">
                <a:tc>
                  <a:txBody>
                    <a:bodyPr/>
                    <a:lstStyle/>
                    <a:p>
                      <a:pPr algn="just" rtl="1">
                        <a:lnSpc>
                          <a:spcPct val="107000"/>
                        </a:lnSpc>
                        <a:spcAft>
                          <a:spcPts val="0"/>
                        </a:spcAft>
                      </a:pPr>
                      <a:r>
                        <a:rPr lang="ar-MA" sz="1000">
                          <a:effectLst/>
                        </a:rPr>
                        <a:t>الحياة الخاصة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55.95</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السرية، احترام المعطيات الخاصة أو الشخصية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302231">
                <a:tc>
                  <a:txBody>
                    <a:bodyPr/>
                    <a:lstStyle/>
                    <a:p>
                      <a:pPr algn="just" rtl="1">
                        <a:lnSpc>
                          <a:spcPct val="107000"/>
                        </a:lnSpc>
                        <a:spcAft>
                          <a:spcPts val="0"/>
                        </a:spcAft>
                      </a:pPr>
                      <a:r>
                        <a:rPr lang="ar-MA" sz="1000">
                          <a:effectLst/>
                        </a:rPr>
                        <a:t>الخير والرفاه</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48.81</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الفائدة، الخير، الرفاه الاجتماعي والمجتمعي، السلم.</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222421">
                <a:tc>
                  <a:txBody>
                    <a:bodyPr/>
                    <a:lstStyle/>
                    <a:p>
                      <a:pPr algn="just" rtl="1">
                        <a:lnSpc>
                          <a:spcPct val="107000"/>
                        </a:lnSpc>
                        <a:spcAft>
                          <a:spcPts val="0"/>
                        </a:spcAft>
                      </a:pPr>
                      <a:r>
                        <a:rPr lang="ar-MA" sz="1000">
                          <a:effectLst/>
                        </a:rPr>
                        <a:t>الحرية والاستقلالية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40.48</a:t>
                      </a:r>
                      <a:r>
                        <a:rPr lang="fr-FR" sz="1000">
                          <a:effectLst/>
                        </a:rPr>
                        <a:t>% </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الحرية، الاستقلالية، الموافقة المستنيرة، الاختيار، تحمل المسؤولية.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158341">
                <a:tc>
                  <a:txBody>
                    <a:bodyPr/>
                    <a:lstStyle/>
                    <a:p>
                      <a:pPr algn="just" rtl="1">
                        <a:lnSpc>
                          <a:spcPct val="107000"/>
                        </a:lnSpc>
                        <a:spcAft>
                          <a:spcPts val="0"/>
                        </a:spcAft>
                      </a:pPr>
                      <a:r>
                        <a:rPr lang="ar-MA" sz="1000">
                          <a:effectLst/>
                        </a:rPr>
                        <a:t>الثقة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33.33</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 </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290013">
                <a:tc>
                  <a:txBody>
                    <a:bodyPr/>
                    <a:lstStyle/>
                    <a:p>
                      <a:pPr algn="just" rtl="1">
                        <a:lnSpc>
                          <a:spcPct val="107000"/>
                        </a:lnSpc>
                        <a:spcAft>
                          <a:spcPts val="0"/>
                        </a:spcAft>
                      </a:pPr>
                      <a:r>
                        <a:rPr lang="ar-MA" sz="1000">
                          <a:effectLst/>
                        </a:rPr>
                        <a:t>الاستدامة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16.67</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الاستدامة، المحافظة على التوازنات والموارد البيئية والطاقة.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158341">
                <a:tc>
                  <a:txBody>
                    <a:bodyPr/>
                    <a:lstStyle/>
                    <a:p>
                      <a:pPr algn="just" rtl="1">
                        <a:lnSpc>
                          <a:spcPct val="107000"/>
                        </a:lnSpc>
                        <a:spcAft>
                          <a:spcPts val="0"/>
                        </a:spcAft>
                      </a:pPr>
                      <a:r>
                        <a:rPr lang="ar-MA" sz="1000">
                          <a:effectLst/>
                        </a:rPr>
                        <a:t>الكرامة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15.48</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حفظ الكرامة الانسانية</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r h="257062">
                <a:tc>
                  <a:txBody>
                    <a:bodyPr/>
                    <a:lstStyle/>
                    <a:p>
                      <a:pPr algn="just" rtl="1">
                        <a:lnSpc>
                          <a:spcPct val="107000"/>
                        </a:lnSpc>
                        <a:spcAft>
                          <a:spcPts val="0"/>
                        </a:spcAft>
                      </a:pPr>
                      <a:r>
                        <a:rPr lang="ar-MA" sz="1000">
                          <a:effectLst/>
                        </a:rPr>
                        <a:t>التضامن</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a:effectLst/>
                        </a:rPr>
                        <a:t>7.14</a:t>
                      </a:r>
                      <a:r>
                        <a:rPr lang="fr-FR" sz="1000">
                          <a:effectLst/>
                        </a:rPr>
                        <a:t>%</a:t>
                      </a:r>
                      <a:endParaRPr lang="fr-FR" sz="50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c>
                  <a:txBody>
                    <a:bodyPr/>
                    <a:lstStyle/>
                    <a:p>
                      <a:pPr algn="just" rtl="1">
                        <a:lnSpc>
                          <a:spcPct val="107000"/>
                        </a:lnSpc>
                        <a:spcAft>
                          <a:spcPts val="0"/>
                        </a:spcAft>
                      </a:pPr>
                      <a:r>
                        <a:rPr lang="ar-MA" sz="1000" dirty="0">
                          <a:effectLst/>
                        </a:rPr>
                        <a:t>التضامن، الإنسانية، الحماية الاجتماعية، التماسك الاجتماعي.</a:t>
                      </a:r>
                      <a:endParaRPr lang="fr-FR" sz="500" dirty="0">
                        <a:effectLst/>
                        <a:latin typeface="Calibri" panose="020F0502020204030204" pitchFamily="34" charset="0"/>
                        <a:ea typeface="Calibri" panose="020F0502020204030204" pitchFamily="34" charset="0"/>
                        <a:cs typeface="Arial" panose="020B0604020202020204" pitchFamily="34" charset="0"/>
                      </a:endParaRPr>
                    </a:p>
                  </a:txBody>
                  <a:tcPr marL="34232" marR="34232" marT="0" marB="0"/>
                </a:tc>
              </a:tr>
            </a:tbl>
          </a:graphicData>
        </a:graphic>
      </p:graphicFrame>
    </p:spTree>
    <p:extLst>
      <p:ext uri="{BB962C8B-B14F-4D97-AF65-F5344CB8AC3E}">
        <p14:creationId xmlns:p14="http://schemas.microsoft.com/office/powerpoint/2010/main" xmlns="" val="288947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منهجية ونتائج عمل المجلس</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نتائج مقارنة (84 وثيقة) للمبادرات الدولية حول المبادئ التوجيهية للذكاء الاصطناعي من أجل حماية حقوق الانسان:</a:t>
            </a:r>
          </a:p>
          <a:p>
            <a:pPr lvl="1" algn="just" rtl="1"/>
            <a:endParaRPr lang="ar-MA" dirty="0"/>
          </a:p>
        </p:txBody>
      </p:sp>
      <p:graphicFrame>
        <p:nvGraphicFramePr>
          <p:cNvPr id="9" name="Tableau 8"/>
          <p:cNvGraphicFramePr>
            <a:graphicFrameLocks noGrp="1"/>
          </p:cNvGraphicFramePr>
          <p:nvPr>
            <p:extLst>
              <p:ext uri="{D42A27DB-BD31-4B8C-83A1-F6EECF244321}">
                <p14:modId xmlns:p14="http://schemas.microsoft.com/office/powerpoint/2010/main" xmlns="" val="904868119"/>
              </p:ext>
            </p:extLst>
          </p:nvPr>
        </p:nvGraphicFramePr>
        <p:xfrm>
          <a:off x="2225179" y="3092643"/>
          <a:ext cx="7894041" cy="3639186"/>
        </p:xfrm>
        <a:graphic>
          <a:graphicData uri="http://schemas.openxmlformats.org/drawingml/2006/table">
            <a:tbl>
              <a:tblPr rtl="1" firstRow="1" firstCol="1" bandRow="1">
                <a:tableStyleId>{5C22544A-7EE6-4342-B048-85BDC9FD1C3A}</a:tableStyleId>
              </a:tblPr>
              <a:tblGrid>
                <a:gridCol w="2337200"/>
                <a:gridCol w="5556841"/>
              </a:tblGrid>
              <a:tr h="223837">
                <a:tc>
                  <a:txBody>
                    <a:bodyPr/>
                    <a:lstStyle/>
                    <a:p>
                      <a:pPr algn="just" rtl="1">
                        <a:lnSpc>
                          <a:spcPct val="107000"/>
                        </a:lnSpc>
                        <a:spcAft>
                          <a:spcPts val="0"/>
                        </a:spcAft>
                      </a:pPr>
                      <a:r>
                        <a:rPr lang="ar-MA" sz="1400" dirty="0">
                          <a:effectLst/>
                        </a:rPr>
                        <a:t>مجال اشتغال المتدخلين</a:t>
                      </a:r>
                      <a:endParaRPr lang="fr-FR" sz="800" dirty="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c>
                  <a:txBody>
                    <a:bodyPr/>
                    <a:lstStyle/>
                    <a:p>
                      <a:pPr algn="just" rtl="1">
                        <a:lnSpc>
                          <a:spcPct val="107000"/>
                        </a:lnSpc>
                        <a:spcAft>
                          <a:spcPts val="0"/>
                        </a:spcAft>
                      </a:pPr>
                      <a:r>
                        <a:rPr lang="ar-MA" sz="1400" dirty="0">
                          <a:effectLst/>
                        </a:rPr>
                        <a:t>المبادئ التوجيهية والتوصيات المقترحة</a:t>
                      </a:r>
                      <a:endParaRPr lang="fr-FR" sz="800" dirty="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r>
              <a:tr h="447675">
                <a:tc>
                  <a:txBody>
                    <a:bodyPr/>
                    <a:lstStyle/>
                    <a:p>
                      <a:pPr algn="just" rtl="1">
                        <a:lnSpc>
                          <a:spcPct val="107000"/>
                        </a:lnSpc>
                        <a:spcAft>
                          <a:spcPts val="0"/>
                        </a:spcAft>
                      </a:pPr>
                      <a:r>
                        <a:rPr lang="ar-MA" sz="1400" dirty="0">
                          <a:effectLst/>
                        </a:rPr>
                        <a:t>المقاولات التكنولوجيا</a:t>
                      </a:r>
                      <a:endParaRPr lang="fr-FR" sz="800" dirty="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c>
                  <a:txBody>
                    <a:bodyPr/>
                    <a:lstStyle/>
                    <a:p>
                      <a:pPr algn="just" rtl="1">
                        <a:lnSpc>
                          <a:spcPct val="107000"/>
                        </a:lnSpc>
                        <a:spcAft>
                          <a:spcPts val="0"/>
                        </a:spcAft>
                      </a:pPr>
                      <a:r>
                        <a:rPr lang="ar-MA" sz="1400">
                          <a:effectLst/>
                        </a:rPr>
                        <a:t>العدل وعدم التمييز، الموثوقية، الشفافية والبرهان، الموافقة المستنيرة وإمكانية التراجع، الحكامة، الاستدامة.</a:t>
                      </a:r>
                      <a:endParaRPr lang="fr-FR" sz="80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r>
              <a:tr h="671512">
                <a:tc>
                  <a:txBody>
                    <a:bodyPr/>
                    <a:lstStyle/>
                    <a:p>
                      <a:pPr algn="just" rtl="1">
                        <a:lnSpc>
                          <a:spcPct val="107000"/>
                        </a:lnSpc>
                        <a:spcAft>
                          <a:spcPts val="0"/>
                        </a:spcAft>
                      </a:pPr>
                      <a:r>
                        <a:rPr lang="ar-MA" sz="1400" dirty="0">
                          <a:effectLst/>
                        </a:rPr>
                        <a:t>الإدارات والمؤسسات الحكومية</a:t>
                      </a:r>
                      <a:endParaRPr lang="fr-FR" sz="800" dirty="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c>
                  <a:txBody>
                    <a:bodyPr/>
                    <a:lstStyle/>
                    <a:p>
                      <a:pPr algn="just" rtl="1">
                        <a:lnSpc>
                          <a:spcPct val="107000"/>
                        </a:lnSpc>
                        <a:spcAft>
                          <a:spcPts val="0"/>
                        </a:spcAft>
                      </a:pPr>
                      <a:r>
                        <a:rPr lang="ar-MA" sz="1400">
                          <a:effectLst/>
                        </a:rPr>
                        <a:t>تحسين الخدمات العمومية، استهداف التنمية، استهداف تيسير التمتع بالحقوق الاقتصادية والاجتماعية (قطاعات الصحة والتعليم والاقتصاد والفلاحة مثلا).</a:t>
                      </a:r>
                      <a:endParaRPr lang="fr-FR" sz="80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r>
              <a:tr h="1343025">
                <a:tc>
                  <a:txBody>
                    <a:bodyPr/>
                    <a:lstStyle/>
                    <a:p>
                      <a:pPr algn="just" rtl="1">
                        <a:lnSpc>
                          <a:spcPct val="107000"/>
                        </a:lnSpc>
                        <a:spcAft>
                          <a:spcPts val="0"/>
                        </a:spcAft>
                      </a:pPr>
                      <a:r>
                        <a:rPr lang="ar-MA" sz="1400" dirty="0">
                          <a:effectLst/>
                        </a:rPr>
                        <a:t>الجامعات ومراكز البحث العلمي والتقني </a:t>
                      </a:r>
                      <a:r>
                        <a:rPr lang="ar-MA" sz="1400" dirty="0" smtClean="0">
                          <a:effectLst/>
                        </a:rPr>
                        <a:t>والخبراء</a:t>
                      </a:r>
                      <a:endParaRPr lang="fr-FR" sz="800" dirty="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c>
                  <a:txBody>
                    <a:bodyPr/>
                    <a:lstStyle/>
                    <a:p>
                      <a:pPr algn="just" rtl="1">
                        <a:lnSpc>
                          <a:spcPct val="107000"/>
                        </a:lnSpc>
                        <a:spcAft>
                          <a:spcPts val="0"/>
                        </a:spcAft>
                      </a:pPr>
                      <a:r>
                        <a:rPr lang="ar-MA" sz="1400" dirty="0">
                          <a:effectLst/>
                        </a:rPr>
                        <a:t>تعزيز العمل بالذكاء الاصطناعي لتطوير التعليم والبحث العلمي، تقييم الآثار على حقوق الانسان، الإشراك (بما فيه الباحثين)، المساواة وعدم التمييز، الأخذ بجميع الثقافات المحلية وعدم الاقصاء، التواصل والشفافية، اعتماد المراقبة المحايدة، حقوق الانسان عبر التصميم، الانتصاف، ردم الهوة الرقمية وتعزيز المعرفة المتعلقة بتكنولوجيا الذكاء الاصطناعي، اعتماد البيانات المفتوحة، الأمن والسلم، ضمان الحق في النسيان.</a:t>
                      </a:r>
                      <a:endParaRPr lang="fr-FR" sz="800" dirty="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r>
              <a:tr h="671512">
                <a:tc>
                  <a:txBody>
                    <a:bodyPr/>
                    <a:lstStyle/>
                    <a:p>
                      <a:pPr algn="just" rtl="1">
                        <a:lnSpc>
                          <a:spcPct val="107000"/>
                        </a:lnSpc>
                        <a:spcAft>
                          <a:spcPts val="0"/>
                        </a:spcAft>
                      </a:pPr>
                      <a:r>
                        <a:rPr lang="ar-MA" sz="1400" dirty="0">
                          <a:effectLst/>
                        </a:rPr>
                        <a:t>المجتمع المدني</a:t>
                      </a:r>
                      <a:endParaRPr lang="fr-FR" sz="800" dirty="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c>
                  <a:txBody>
                    <a:bodyPr/>
                    <a:lstStyle/>
                    <a:p>
                      <a:pPr algn="just" rtl="1">
                        <a:lnSpc>
                          <a:spcPct val="107000"/>
                        </a:lnSpc>
                        <a:spcAft>
                          <a:spcPts val="0"/>
                        </a:spcAft>
                      </a:pPr>
                      <a:r>
                        <a:rPr lang="ar-MA" sz="1400">
                          <a:effectLst/>
                        </a:rPr>
                        <a:t>الاستدامة، التضامن، الكرامة الإنسانية، الانتصاف والعدل، الادماج، المساواة وعدم التمييز، استهداف التنمية وردم الهوة الرقمية، الموثوقية، الثقة.</a:t>
                      </a:r>
                      <a:endParaRPr lang="fr-FR" sz="80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r>
              <a:tr h="223837">
                <a:tc>
                  <a:txBody>
                    <a:bodyPr/>
                    <a:lstStyle/>
                    <a:p>
                      <a:pPr algn="just" rtl="1">
                        <a:lnSpc>
                          <a:spcPct val="107000"/>
                        </a:lnSpc>
                        <a:spcAft>
                          <a:spcPts val="0"/>
                        </a:spcAft>
                      </a:pPr>
                      <a:r>
                        <a:rPr lang="ar-MA" sz="1400">
                          <a:effectLst/>
                        </a:rPr>
                        <a:t>الهيئات الدولية</a:t>
                      </a:r>
                      <a:endParaRPr lang="fr-FR" sz="80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c>
                  <a:txBody>
                    <a:bodyPr/>
                    <a:lstStyle/>
                    <a:p>
                      <a:pPr algn="just" rtl="1">
                        <a:lnSpc>
                          <a:spcPct val="107000"/>
                        </a:lnSpc>
                        <a:spcAft>
                          <a:spcPts val="0"/>
                        </a:spcAft>
                      </a:pPr>
                      <a:r>
                        <a:rPr lang="ar-MA" sz="1400" dirty="0">
                          <a:effectLst/>
                        </a:rPr>
                        <a:t> </a:t>
                      </a:r>
                      <a:r>
                        <a:rPr lang="ar-MA" sz="1400" dirty="0" smtClean="0">
                          <a:effectLst/>
                        </a:rPr>
                        <a:t>(في طور تفريغ عروض</a:t>
                      </a:r>
                      <a:r>
                        <a:rPr lang="ar-MA" sz="1400" baseline="0" dirty="0" smtClean="0">
                          <a:effectLst/>
                        </a:rPr>
                        <a:t> الندوة الدولية ل03 دجنبر 2021).</a:t>
                      </a:r>
                      <a:endParaRPr lang="fr-FR" sz="800" dirty="0">
                        <a:effectLst/>
                        <a:latin typeface="Calibri" panose="020F0502020204030204" pitchFamily="34" charset="0"/>
                        <a:ea typeface="Calibri" panose="020F0502020204030204" pitchFamily="34" charset="0"/>
                        <a:cs typeface="Arial" panose="020B0604020202020204" pitchFamily="34" charset="0"/>
                      </a:endParaRPr>
                    </a:p>
                  </a:txBody>
                  <a:tcPr marL="47069" marR="47069" marT="0" marB="0"/>
                </a:tc>
              </a:tr>
            </a:tbl>
          </a:graphicData>
        </a:graphic>
      </p:graphicFrame>
    </p:spTree>
    <p:extLst>
      <p:ext uri="{BB962C8B-B14F-4D97-AF65-F5344CB8AC3E}">
        <p14:creationId xmlns:p14="http://schemas.microsoft.com/office/powerpoint/2010/main" xmlns="" val="152433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تقديم وطرح الاشكالية</a:t>
            </a:r>
            <a:endParaRPr lang="fr-FR" dirty="0"/>
          </a:p>
        </p:txBody>
      </p:sp>
      <p:sp>
        <p:nvSpPr>
          <p:cNvPr id="3" name="Espace réservé du contenu 2"/>
          <p:cNvSpPr>
            <a:spLocks noGrp="1"/>
          </p:cNvSpPr>
          <p:nvPr>
            <p:ph idx="1"/>
          </p:nvPr>
        </p:nvSpPr>
        <p:spPr/>
        <p:txBody>
          <a:bodyPr/>
          <a:lstStyle/>
          <a:p>
            <a:pPr algn="just" rtl="1"/>
            <a:r>
              <a:rPr lang="ar-MA" dirty="0" smtClean="0"/>
              <a:t>بالرغم </a:t>
            </a:r>
            <a:r>
              <a:rPr lang="ar-MA" dirty="0"/>
              <a:t>من صعوبة إيجاد تعريف شامل ومتفق عليه، نظرا لتعدد زوايا المقاربة، فإننا اعتمدنا التعريف التالي:</a:t>
            </a:r>
          </a:p>
          <a:p>
            <a:pPr algn="just" rtl="1"/>
            <a:r>
              <a:rPr lang="ar-MA" dirty="0"/>
              <a:t>"الذكاء الاصطناعي هو في نفس الآن ميدان علمي (يدمج نطاقات علمية متعددة: الرياضيات، </a:t>
            </a:r>
            <a:r>
              <a:rPr lang="ar-MA" dirty="0" err="1"/>
              <a:t>المعلوميات</a:t>
            </a:r>
            <a:r>
              <a:rPr lang="ar-MA" dirty="0"/>
              <a:t>، العصبيات، علم النفس، الهندسة، علم الاجتماع، ...) هدفه خلق مكافئ تكنولوجي للذكاء البشري، من جهة، والنظم الآلية الذاتية والذكية المتوفرة على خوارزميات قادرة على انتاج أعمال، كانت لحد الآن تقام حصريا من طرف البشر، أو تساعد على اتخاذ القرار أو تتخذه أو تتعلم ذاتيا عبر البيانات المتوفرة لديها، من جهة أخرى</a:t>
            </a:r>
            <a:r>
              <a:rPr lang="ar-MA" dirty="0" smtClean="0"/>
              <a:t>".</a:t>
            </a:r>
            <a:endParaRPr lang="ar-MA" dirty="0"/>
          </a:p>
        </p:txBody>
      </p:sp>
    </p:spTree>
    <p:extLst>
      <p:ext uri="{BB962C8B-B14F-4D97-AF65-F5344CB8AC3E}">
        <p14:creationId xmlns:p14="http://schemas.microsoft.com/office/powerpoint/2010/main" xmlns="" val="3090934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مراجع</a:t>
            </a:r>
            <a:endParaRPr lang="fr-FR" dirty="0"/>
          </a:p>
        </p:txBody>
      </p:sp>
      <p:sp>
        <p:nvSpPr>
          <p:cNvPr id="3" name="Espace réservé du contenu 2"/>
          <p:cNvSpPr>
            <a:spLocks noGrp="1"/>
          </p:cNvSpPr>
          <p:nvPr>
            <p:ph idx="1"/>
          </p:nvPr>
        </p:nvSpPr>
        <p:spPr/>
        <p:txBody>
          <a:bodyPr>
            <a:normAutofit fontScale="32500" lnSpcReduction="20000"/>
          </a:bodyPr>
          <a:lstStyle/>
          <a:p>
            <a:pPr algn="just" rtl="1"/>
            <a:r>
              <a:rPr lang="fr-FR" dirty="0"/>
              <a:t>[1] 	C. </a:t>
            </a:r>
            <a:r>
              <a:rPr lang="fr-FR" dirty="0" err="1"/>
              <a:t>Cascarino</a:t>
            </a:r>
            <a:r>
              <a:rPr lang="fr-FR" dirty="0"/>
              <a:t>, «Tour d’horizon du marché de l’Intelligence Artificielle,» Mars 2019. [En ligne]. </a:t>
            </a:r>
            <a:r>
              <a:rPr lang="fr-FR" dirty="0" err="1"/>
              <a:t>Available</a:t>
            </a:r>
            <a:r>
              <a:rPr lang="fr-FR" dirty="0"/>
              <a:t>: https://www.digitalcorner-wavestone.com/2019/03/tour-dhorizon-du-marche-de-lintelligence-artificielle/. [Accès le 23 09 2020].</a:t>
            </a:r>
          </a:p>
          <a:p>
            <a:pPr algn="just" rtl="1"/>
            <a:r>
              <a:rPr lang="fr-FR" dirty="0"/>
              <a:t>[2] 	</a:t>
            </a:r>
            <a:r>
              <a:rPr lang="ar-MA" dirty="0"/>
              <a:t>اللجنة الخاصة </a:t>
            </a:r>
            <a:r>
              <a:rPr lang="ar-MA" dirty="0" err="1"/>
              <a:t>للنمزذج</a:t>
            </a:r>
            <a:r>
              <a:rPr lang="ar-MA" dirty="0"/>
              <a:t> التنموي، "النموذج التنموي - تحرير الطاقات واستعادة الثقة لتسريع وثيرة التقدم وتحقيق الرفاه للجميع - التقرير العام،" الرباط، 2021.</a:t>
            </a:r>
          </a:p>
          <a:p>
            <a:pPr algn="just" rtl="1"/>
            <a:r>
              <a:rPr lang="ar-MA" dirty="0"/>
              <a:t>[3] 	المجلس الوطني لحقوق الانسان، ”التقرير السنوي عن حالة حقوق الانسان بالمغرب لسنة 2019 - فعلية حقوق الانسان ضمن نموذج ناشئ للحريات،” الرباط، 2020.</a:t>
            </a:r>
          </a:p>
          <a:p>
            <a:pPr algn="just" rtl="1"/>
            <a:r>
              <a:rPr lang="ar-MA" dirty="0"/>
              <a:t>[4] 	المجلس الوطني لحقوق الانسان، "مذكرة بخصوص تعديل القانون </a:t>
            </a:r>
            <a:r>
              <a:rPr lang="ar-MA" dirty="0" err="1"/>
              <a:t>الدنائي</a:t>
            </a:r>
            <a:r>
              <a:rPr lang="ar-MA" dirty="0"/>
              <a:t>: من أجل قانون جنائي يحمي الحريات ويستوفي مبادئ الشرعية والضرورة والتناسبية،" الرباط، 2019.</a:t>
            </a:r>
          </a:p>
          <a:p>
            <a:pPr algn="just" rtl="1"/>
            <a:r>
              <a:rPr lang="ar-MA" dirty="0"/>
              <a:t>[5] 	المجلس الوطني لحقوق الانسان، "</a:t>
            </a:r>
            <a:r>
              <a:rPr lang="ar-MA" dirty="0" err="1"/>
              <a:t>كوفيد</a:t>
            </a:r>
            <a:r>
              <a:rPr lang="ar-MA" dirty="0"/>
              <a:t> 19: وضع استثنائي وتمرين حقوقي جديد - التقرير السنوي 2020 حول حالة حقوق الانسان بالمغرب،" الرباط، 2021.</a:t>
            </a:r>
          </a:p>
          <a:p>
            <a:pPr algn="just" rtl="1"/>
            <a:r>
              <a:rPr lang="ar-MA" dirty="0"/>
              <a:t>[6] 	المجلس الوطني لحقوق الانسان، "تقرير حول احتجاجات الحسيمة،" الرباط، 2020.</a:t>
            </a:r>
          </a:p>
          <a:p>
            <a:pPr algn="just" rtl="1"/>
            <a:r>
              <a:rPr lang="ar-MA" dirty="0"/>
              <a:t>[7] 	المجلس الوطني لحقوق الانسان، "التقرير </a:t>
            </a:r>
            <a:r>
              <a:rPr lang="ar-MA" dirty="0" err="1"/>
              <a:t>الموضوعاتي</a:t>
            </a:r>
            <a:r>
              <a:rPr lang="ar-MA" dirty="0"/>
              <a:t> حول احتجاجات جرادة،" الرباط، 2020.</a:t>
            </a:r>
          </a:p>
          <a:p>
            <a:pPr algn="just" rtl="1"/>
            <a:r>
              <a:rPr lang="ar-MA" dirty="0"/>
              <a:t>[8] 	المجلس الوطني لحقوق الإنسان، "خلاصات أولية بشأن ملاحظة محاكمة السيدين سليمان </a:t>
            </a:r>
            <a:r>
              <a:rPr lang="ar-MA" dirty="0" err="1"/>
              <a:t>الريسوني</a:t>
            </a:r>
            <a:r>
              <a:rPr lang="ar-MA" dirty="0"/>
              <a:t> وعمر الراضي، على خلفية جنايات متعلقة بالعنف الجنسي،" الرباط، 2021.</a:t>
            </a:r>
          </a:p>
          <a:p>
            <a:pPr algn="just" rtl="1"/>
            <a:r>
              <a:rPr lang="ar-MA" dirty="0"/>
              <a:t>[9] 	المجلس الوطني لحقوق الانسان، "فعلية الحقوق والحريات في المغرب من أجل عقد اجتماعي جديد - مذكرة المجلس الوطني لحقوق الانسان حول النموذج التنموي الجديد،" الرباط، 2020.</a:t>
            </a:r>
          </a:p>
          <a:p>
            <a:pPr algn="just" rtl="1"/>
            <a:r>
              <a:rPr lang="ar-MA" dirty="0"/>
              <a:t>[10] 	المجلس الوطني لحقوق الانسان، "الملاحظة المستقلة والمحايدة للانتخابات المحلية والجهوية والتشريعية 2021 - يوم واحد، ثلاث استحقاقات،" الرباط، 2021.</a:t>
            </a:r>
          </a:p>
          <a:p>
            <a:pPr algn="just" rtl="1"/>
            <a:r>
              <a:rPr lang="ar-MA" dirty="0"/>
              <a:t>[11] 	المجلس الوطني لحقوق الانسان، "ملاحظات المجلس وتوصياته - مشروع القانون رقم 72.18 المتعلق بمنظومة استهداف المستفيدين من برامج الدعم الاجتماعي وبإحداث الوكالة الوطنية للسجلات،" الرباط، 2020.</a:t>
            </a:r>
          </a:p>
          <a:p>
            <a:pPr algn="just" rtl="1"/>
            <a:r>
              <a:rPr lang="ar-MA" dirty="0"/>
              <a:t>[12] 	</a:t>
            </a:r>
            <a:r>
              <a:rPr lang="fr-FR" dirty="0"/>
              <a:t>S. Bradshaw and P. N. Howard, "</a:t>
            </a:r>
            <a:r>
              <a:rPr lang="fr-FR" dirty="0" err="1"/>
              <a:t>Challenging</a:t>
            </a:r>
            <a:r>
              <a:rPr lang="fr-FR" dirty="0"/>
              <a:t> Truth and Trust: A Global Inventory of </a:t>
            </a:r>
            <a:r>
              <a:rPr lang="fr-FR" dirty="0" err="1"/>
              <a:t>organzed</a:t>
            </a:r>
            <a:r>
              <a:rPr lang="fr-FR" dirty="0"/>
              <a:t> Social Media Manipulation," </a:t>
            </a:r>
            <a:r>
              <a:rPr lang="fr-FR" dirty="0" err="1"/>
              <a:t>University</a:t>
            </a:r>
            <a:r>
              <a:rPr lang="fr-FR" dirty="0"/>
              <a:t> of Oxford, Oxford, 2018.</a:t>
            </a:r>
          </a:p>
          <a:p>
            <a:pPr algn="just" rtl="1"/>
            <a:r>
              <a:rPr lang="fr-FR" dirty="0"/>
              <a:t>[13] 	Policy </a:t>
            </a:r>
            <a:r>
              <a:rPr lang="fr-FR" dirty="0" err="1"/>
              <a:t>Department</a:t>
            </a:r>
            <a:r>
              <a:rPr lang="fr-FR" dirty="0"/>
              <a:t> for </a:t>
            </a:r>
            <a:r>
              <a:rPr lang="fr-FR" dirty="0" err="1"/>
              <a:t>Citizens</a:t>
            </a:r>
            <a:r>
              <a:rPr lang="fr-FR" dirty="0"/>
              <a:t>' </a:t>
            </a:r>
            <a:r>
              <a:rPr lang="fr-FR" dirty="0" err="1"/>
              <a:t>Rights</a:t>
            </a:r>
            <a:r>
              <a:rPr lang="fr-FR" dirty="0"/>
              <a:t> and </a:t>
            </a:r>
            <a:r>
              <a:rPr lang="fr-FR" dirty="0" err="1"/>
              <a:t>Constitutional</a:t>
            </a:r>
            <a:r>
              <a:rPr lang="fr-FR" dirty="0"/>
              <a:t> </a:t>
            </a:r>
            <a:r>
              <a:rPr lang="fr-FR" dirty="0" err="1"/>
              <a:t>Affairs</a:t>
            </a:r>
            <a:r>
              <a:rPr lang="fr-FR" dirty="0"/>
              <a:t>, "</a:t>
            </a:r>
            <a:r>
              <a:rPr lang="fr-FR" dirty="0" err="1"/>
              <a:t>Disinformation</a:t>
            </a:r>
            <a:r>
              <a:rPr lang="fr-FR" dirty="0"/>
              <a:t> and </a:t>
            </a:r>
            <a:r>
              <a:rPr lang="fr-FR" dirty="0" err="1"/>
              <a:t>propaganda</a:t>
            </a:r>
            <a:r>
              <a:rPr lang="fr-FR" dirty="0"/>
              <a:t> – impact on the </a:t>
            </a:r>
            <a:r>
              <a:rPr lang="fr-FR" dirty="0" err="1"/>
              <a:t>functioning</a:t>
            </a:r>
            <a:r>
              <a:rPr lang="fr-FR" dirty="0"/>
              <a:t> of the </a:t>
            </a:r>
            <a:r>
              <a:rPr lang="fr-FR" dirty="0" err="1"/>
              <a:t>rule</a:t>
            </a:r>
            <a:r>
              <a:rPr lang="fr-FR" dirty="0"/>
              <a:t> of </a:t>
            </a:r>
            <a:r>
              <a:rPr lang="fr-FR" dirty="0" err="1"/>
              <a:t>law</a:t>
            </a:r>
            <a:r>
              <a:rPr lang="fr-FR" dirty="0"/>
              <a:t> in the EU and </a:t>
            </a:r>
            <a:r>
              <a:rPr lang="fr-FR" dirty="0" err="1"/>
              <a:t>its</a:t>
            </a:r>
            <a:r>
              <a:rPr lang="fr-FR" dirty="0"/>
              <a:t> </a:t>
            </a:r>
            <a:r>
              <a:rPr lang="fr-FR" dirty="0" err="1"/>
              <a:t>Member</a:t>
            </a:r>
            <a:r>
              <a:rPr lang="fr-FR" dirty="0"/>
              <a:t> States," </a:t>
            </a:r>
            <a:r>
              <a:rPr lang="fr-FR" dirty="0" err="1"/>
              <a:t>European</a:t>
            </a:r>
            <a:r>
              <a:rPr lang="fr-FR" dirty="0"/>
              <a:t> </a:t>
            </a:r>
            <a:r>
              <a:rPr lang="fr-FR" dirty="0" err="1"/>
              <a:t>Parliament</a:t>
            </a:r>
            <a:r>
              <a:rPr lang="fr-FR" dirty="0"/>
              <a:t>, 2019.</a:t>
            </a:r>
          </a:p>
          <a:p>
            <a:pPr algn="just" rtl="1"/>
            <a:r>
              <a:rPr lang="fr-FR" dirty="0"/>
              <a:t>[14] 	</a:t>
            </a:r>
            <a:r>
              <a:rPr lang="ar-MA" dirty="0"/>
              <a:t>مجلس حقوق الانسان، ”تقرير المقرر الخاص المعني بالحق في حرية التجمع السلمي وتكوين الجمعيات - 2019،” جنيف، 2019.</a:t>
            </a:r>
          </a:p>
          <a:p>
            <a:pPr algn="just" rtl="1"/>
            <a:r>
              <a:rPr lang="ar-MA" dirty="0"/>
              <a:t>[15] 	</a:t>
            </a:r>
            <a:r>
              <a:rPr lang="fr-FR" dirty="0"/>
              <a:t>EPGE, «Le boycott d'avril 2018 au </a:t>
            </a:r>
            <a:r>
              <a:rPr lang="fr-FR" dirty="0" err="1"/>
              <a:t>Marpc</a:t>
            </a:r>
            <a:r>
              <a:rPr lang="fr-FR" dirty="0"/>
              <a:t> : Retour sur une campagne orchestrée,» EPGE, 2019</a:t>
            </a:r>
            <a:r>
              <a:rPr lang="fr-FR" dirty="0" smtClean="0"/>
              <a:t>.</a:t>
            </a:r>
            <a:endParaRPr lang="fr-FR" dirty="0"/>
          </a:p>
        </p:txBody>
      </p:sp>
    </p:spTree>
    <p:extLst>
      <p:ext uri="{BB962C8B-B14F-4D97-AF65-F5344CB8AC3E}">
        <p14:creationId xmlns:p14="http://schemas.microsoft.com/office/powerpoint/2010/main" xmlns="" val="2823659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مراجع</a:t>
            </a:r>
            <a:endParaRPr lang="fr-FR" dirty="0"/>
          </a:p>
        </p:txBody>
      </p:sp>
      <p:sp>
        <p:nvSpPr>
          <p:cNvPr id="3" name="Espace réservé du contenu 2"/>
          <p:cNvSpPr>
            <a:spLocks noGrp="1"/>
          </p:cNvSpPr>
          <p:nvPr>
            <p:ph idx="1"/>
          </p:nvPr>
        </p:nvSpPr>
        <p:spPr/>
        <p:txBody>
          <a:bodyPr>
            <a:normAutofit fontScale="62500" lnSpcReduction="20000"/>
          </a:bodyPr>
          <a:lstStyle/>
          <a:p>
            <a:pPr algn="just" rtl="1"/>
            <a:r>
              <a:rPr lang="fr-FR" dirty="0"/>
              <a:t>[16] 	D. B. e. P. V. Jean-Charles </a:t>
            </a:r>
            <a:r>
              <a:rPr lang="fr-FR" dirty="0" err="1"/>
              <a:t>Billaut</a:t>
            </a:r>
            <a:r>
              <a:rPr lang="fr-FR" dirty="0"/>
              <a:t>, «Faut-il croire le classement de </a:t>
            </a:r>
            <a:r>
              <a:rPr lang="fr-FR" dirty="0" err="1"/>
              <a:t>Shangaï</a:t>
            </a:r>
            <a:r>
              <a:rPr lang="fr-FR" dirty="0"/>
              <a:t> ?,» Revue de la régulation, vol. 8, n° %12, 2010. </a:t>
            </a:r>
          </a:p>
          <a:p>
            <a:pPr algn="just" rtl="1"/>
            <a:r>
              <a:rPr lang="fr-FR" dirty="0"/>
              <a:t>[17] 	S. </a:t>
            </a:r>
            <a:r>
              <a:rPr lang="fr-FR" dirty="0" err="1"/>
              <a:t>Abiteboul</a:t>
            </a:r>
            <a:r>
              <a:rPr lang="fr-FR" dirty="0"/>
              <a:t>, «Réclamer des comptes aux algorithmes : comment enquêter sur les boîtes noires?,» chez Journalisme et bien commun l'heure des algorithmes, 2015. </a:t>
            </a:r>
          </a:p>
          <a:p>
            <a:pPr algn="just" rtl="1"/>
            <a:r>
              <a:rPr lang="fr-FR" dirty="0"/>
              <a:t>[18] 	</a:t>
            </a:r>
            <a:r>
              <a:rPr lang="ar-MA" dirty="0"/>
              <a:t>مجلس حقوق الانسان، ”تقرير المقرر الخاص المعني بتعزيز وحماية الحق في حرية الرأي والتعبير،” جنيف، 2018.</a:t>
            </a:r>
          </a:p>
          <a:p>
            <a:pPr algn="just" rtl="1"/>
            <a:r>
              <a:rPr lang="ar-MA" dirty="0"/>
              <a:t>[19] 	</a:t>
            </a:r>
            <a:r>
              <a:rPr lang="fr-FR" dirty="0" err="1"/>
              <a:t>European</a:t>
            </a:r>
            <a:r>
              <a:rPr lang="fr-FR" dirty="0"/>
              <a:t> </a:t>
            </a:r>
            <a:r>
              <a:rPr lang="fr-FR" dirty="0" err="1"/>
              <a:t>Parliamentary</a:t>
            </a:r>
            <a:r>
              <a:rPr lang="fr-FR" dirty="0"/>
              <a:t> </a:t>
            </a:r>
            <a:r>
              <a:rPr lang="fr-FR" dirty="0" err="1"/>
              <a:t>Research</a:t>
            </a:r>
            <a:r>
              <a:rPr lang="fr-FR" dirty="0"/>
              <a:t> Service, "</a:t>
            </a:r>
            <a:r>
              <a:rPr lang="fr-FR" dirty="0" err="1"/>
              <a:t>Automated</a:t>
            </a:r>
            <a:r>
              <a:rPr lang="fr-FR" dirty="0"/>
              <a:t> </a:t>
            </a:r>
            <a:r>
              <a:rPr lang="fr-FR" dirty="0" err="1"/>
              <a:t>tracking</a:t>
            </a:r>
            <a:r>
              <a:rPr lang="fr-FR" dirty="0"/>
              <a:t> of </a:t>
            </a:r>
            <a:r>
              <a:rPr lang="fr-FR" dirty="0" err="1"/>
              <a:t>disinformation</a:t>
            </a:r>
            <a:r>
              <a:rPr lang="fr-FR" dirty="0"/>
              <a:t>," </a:t>
            </a:r>
            <a:r>
              <a:rPr lang="fr-FR" dirty="0" err="1"/>
              <a:t>BrusselsEuropean</a:t>
            </a:r>
            <a:r>
              <a:rPr lang="fr-FR" dirty="0"/>
              <a:t> Union, 2019.</a:t>
            </a:r>
          </a:p>
          <a:p>
            <a:pPr algn="just" rtl="1"/>
            <a:r>
              <a:rPr lang="fr-FR" dirty="0"/>
              <a:t>[20] 	P. B. r. B. M. L. M. M. J. N. J. S. J. T. John T Jost, "How Social media </a:t>
            </a:r>
            <a:r>
              <a:rPr lang="fr-FR" dirty="0" err="1"/>
              <a:t>facilitates</a:t>
            </a:r>
            <a:r>
              <a:rPr lang="fr-FR" dirty="0"/>
              <a:t> </a:t>
            </a:r>
            <a:r>
              <a:rPr lang="fr-FR" dirty="0" err="1"/>
              <a:t>Political</a:t>
            </a:r>
            <a:r>
              <a:rPr lang="fr-FR" dirty="0"/>
              <a:t> </a:t>
            </a:r>
            <a:r>
              <a:rPr lang="fr-FR" dirty="0" err="1"/>
              <a:t>Protest</a:t>
            </a:r>
            <a:r>
              <a:rPr lang="fr-FR" dirty="0"/>
              <a:t>: Information, Motivation, and Social Networks," </a:t>
            </a:r>
            <a:r>
              <a:rPr lang="fr-FR" dirty="0" err="1"/>
              <a:t>Political</a:t>
            </a:r>
            <a:r>
              <a:rPr lang="fr-FR" dirty="0"/>
              <a:t> Psychology, vol. 39, no. 11, pp. 85-118, 2018. </a:t>
            </a:r>
          </a:p>
          <a:p>
            <a:pPr algn="just" rtl="1"/>
            <a:r>
              <a:rPr lang="fr-FR" dirty="0"/>
              <a:t>[21] 	A. G. A. </a:t>
            </a:r>
            <a:r>
              <a:rPr lang="fr-FR" dirty="0" err="1"/>
              <a:t>Valladão</a:t>
            </a:r>
            <a:r>
              <a:rPr lang="fr-FR" dirty="0"/>
              <a:t>, "</a:t>
            </a:r>
            <a:r>
              <a:rPr lang="fr-FR" dirty="0" err="1"/>
              <a:t>Artificial</a:t>
            </a:r>
            <a:r>
              <a:rPr lang="fr-FR" dirty="0"/>
              <a:t> Intelligence and </a:t>
            </a:r>
            <a:r>
              <a:rPr lang="fr-FR" dirty="0" err="1"/>
              <a:t>Political</a:t>
            </a:r>
            <a:r>
              <a:rPr lang="fr-FR" dirty="0"/>
              <a:t> Science," Policy Center, Rabat, 2018.</a:t>
            </a:r>
          </a:p>
          <a:p>
            <a:pPr algn="just" rtl="1"/>
            <a:r>
              <a:rPr lang="fr-FR" dirty="0"/>
              <a:t>[22] 	M. </a:t>
            </a:r>
            <a:r>
              <a:rPr lang="fr-FR" dirty="0" err="1"/>
              <a:t>Simonson</a:t>
            </a:r>
            <a:r>
              <a:rPr lang="fr-FR" dirty="0"/>
              <a:t>, LE JOURNALISME A L’EPREUVE DES RESEAUX : ETUDE DE L’UTILISATION DES BLOGS AU SEIN DES PRATIQUES JOURNALISTIQUES, Université de Namur, 2014. </a:t>
            </a:r>
          </a:p>
          <a:p>
            <a:pPr algn="just" rtl="1"/>
            <a:r>
              <a:rPr lang="fr-FR" dirty="0"/>
              <a:t>[23] 	</a:t>
            </a:r>
            <a:r>
              <a:rPr lang="ar-MA" dirty="0"/>
              <a:t>المجلس الوطني للصحافة، ”آثار كورونا على الصحافة وإجراءات الخروج من الأزمة،” الرباط، 2020.</a:t>
            </a:r>
          </a:p>
          <a:p>
            <a:pPr algn="just" rtl="1"/>
            <a:r>
              <a:rPr lang="ar-MA" dirty="0"/>
              <a:t>[24] 	</a:t>
            </a:r>
            <a:r>
              <a:rPr lang="fr-FR" dirty="0"/>
              <a:t>Direction des Etudes et Des Prévisions Financières DEPF &amp; Université Internationale de Rabat UIR, «Apports des </a:t>
            </a:r>
            <a:r>
              <a:rPr lang="fr-FR" dirty="0" err="1"/>
              <a:t>Big</a:t>
            </a:r>
            <a:r>
              <a:rPr lang="fr-FR" dirty="0"/>
              <a:t> Data pour le suivi de l’activité économique et la prévision,» Rabat, 2020.</a:t>
            </a:r>
          </a:p>
          <a:p>
            <a:pPr algn="just" rtl="1"/>
            <a:r>
              <a:rPr lang="fr-FR" dirty="0"/>
              <a:t>[25] 	</a:t>
            </a:r>
            <a:r>
              <a:rPr lang="ar-MA" dirty="0"/>
              <a:t>مجلس حقوق الانسان، ”تقرير المقرر الخاص المعني بالحق في الخصوصية،” جنيف، 2018</a:t>
            </a:r>
            <a:r>
              <a:rPr lang="ar-MA" dirty="0" smtClean="0"/>
              <a:t>.</a:t>
            </a:r>
            <a:endParaRPr lang="ar-MA" dirty="0"/>
          </a:p>
        </p:txBody>
      </p:sp>
    </p:spTree>
    <p:extLst>
      <p:ext uri="{BB962C8B-B14F-4D97-AF65-F5344CB8AC3E}">
        <p14:creationId xmlns:p14="http://schemas.microsoft.com/office/powerpoint/2010/main" xmlns="" val="2865040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مراجع</a:t>
            </a:r>
            <a:endParaRPr lang="fr-FR" dirty="0"/>
          </a:p>
        </p:txBody>
      </p:sp>
      <p:sp>
        <p:nvSpPr>
          <p:cNvPr id="3" name="Espace réservé du contenu 2"/>
          <p:cNvSpPr>
            <a:spLocks noGrp="1"/>
          </p:cNvSpPr>
          <p:nvPr>
            <p:ph idx="1"/>
          </p:nvPr>
        </p:nvSpPr>
        <p:spPr/>
        <p:txBody>
          <a:bodyPr>
            <a:normAutofit fontScale="32500" lnSpcReduction="20000"/>
          </a:bodyPr>
          <a:lstStyle/>
          <a:p>
            <a:pPr algn="just" rtl="1"/>
            <a:r>
              <a:rPr lang="ar-MA" dirty="0"/>
              <a:t>[26] 	</a:t>
            </a:r>
            <a:r>
              <a:rPr lang="fr-FR" dirty="0"/>
              <a:t>ANRT, «Rapport annuel,» Rabat, 2017.</a:t>
            </a:r>
          </a:p>
          <a:p>
            <a:pPr algn="just" rtl="1"/>
            <a:r>
              <a:rPr lang="fr-FR" dirty="0"/>
              <a:t>[27] 	AUSIM, «Enjeux de la </a:t>
            </a:r>
            <a:r>
              <a:rPr lang="fr-FR" dirty="0" err="1"/>
              <a:t>cybersécurité</a:t>
            </a:r>
            <a:r>
              <a:rPr lang="fr-FR" dirty="0"/>
              <a:t> au Maroc,» 2018.</a:t>
            </a:r>
          </a:p>
          <a:p>
            <a:pPr algn="just" rtl="1"/>
            <a:r>
              <a:rPr lang="fr-FR" dirty="0"/>
              <a:t>[28] 	</a:t>
            </a:r>
            <a:r>
              <a:rPr lang="fr-FR" dirty="0" err="1"/>
              <a:t>Accenture</a:t>
            </a:r>
            <a:r>
              <a:rPr lang="fr-FR" dirty="0"/>
              <a:t> Security, </a:t>
            </a:r>
            <a:r>
              <a:rPr lang="fr-FR" dirty="0" err="1"/>
              <a:t>Ponemon</a:t>
            </a:r>
            <a:r>
              <a:rPr lang="fr-FR" dirty="0"/>
              <a:t> Institute, "</a:t>
            </a:r>
            <a:r>
              <a:rPr lang="fr-FR" dirty="0" err="1"/>
              <a:t>Ninth</a:t>
            </a:r>
            <a:r>
              <a:rPr lang="fr-FR" dirty="0"/>
              <a:t> </a:t>
            </a:r>
            <a:r>
              <a:rPr lang="fr-FR" dirty="0" err="1"/>
              <a:t>annual</a:t>
            </a:r>
            <a:r>
              <a:rPr lang="fr-FR" dirty="0"/>
              <a:t> </a:t>
            </a:r>
            <a:r>
              <a:rPr lang="fr-FR" dirty="0" err="1"/>
              <a:t>cost</a:t>
            </a:r>
            <a:r>
              <a:rPr lang="fr-FR" dirty="0"/>
              <a:t> of </a:t>
            </a:r>
            <a:r>
              <a:rPr lang="fr-FR" dirty="0" err="1"/>
              <a:t>cybercrime</a:t>
            </a:r>
            <a:r>
              <a:rPr lang="fr-FR" dirty="0"/>
              <a:t> </a:t>
            </a:r>
            <a:r>
              <a:rPr lang="fr-FR" dirty="0" err="1"/>
              <a:t>study</a:t>
            </a:r>
            <a:r>
              <a:rPr lang="fr-FR" dirty="0"/>
              <a:t> </a:t>
            </a:r>
            <a:r>
              <a:rPr lang="fr-FR" dirty="0" err="1"/>
              <a:t>inlocking</a:t>
            </a:r>
            <a:r>
              <a:rPr lang="fr-FR" dirty="0"/>
              <a:t> the value of </a:t>
            </a:r>
            <a:r>
              <a:rPr lang="fr-FR" dirty="0" err="1"/>
              <a:t>improved</a:t>
            </a:r>
            <a:r>
              <a:rPr lang="fr-FR" dirty="0"/>
              <a:t> </a:t>
            </a:r>
            <a:r>
              <a:rPr lang="fr-FR" dirty="0" err="1"/>
              <a:t>cybersecurity</a:t>
            </a:r>
            <a:r>
              <a:rPr lang="fr-FR" dirty="0"/>
              <a:t> protection," 2019.</a:t>
            </a:r>
          </a:p>
          <a:p>
            <a:pPr algn="just" rtl="1"/>
            <a:r>
              <a:rPr lang="fr-FR" dirty="0"/>
              <a:t>[29] 	CNCDH, «Avis - Protection de la vie privée à l'ère numérique,» Paris, 2018.</a:t>
            </a:r>
          </a:p>
          <a:p>
            <a:pPr algn="just" rtl="1"/>
            <a:r>
              <a:rPr lang="fr-FR" dirty="0"/>
              <a:t>[30] 	House of Commons, "The </a:t>
            </a:r>
            <a:r>
              <a:rPr lang="fr-FR" dirty="0" err="1"/>
              <a:t>big</a:t>
            </a:r>
            <a:r>
              <a:rPr lang="fr-FR" dirty="0"/>
              <a:t> data </a:t>
            </a:r>
            <a:r>
              <a:rPr lang="fr-FR" dirty="0" err="1"/>
              <a:t>dilemma</a:t>
            </a:r>
            <a:r>
              <a:rPr lang="fr-FR" dirty="0"/>
              <a:t>," London, 2016.</a:t>
            </a:r>
          </a:p>
          <a:p>
            <a:pPr algn="just" rtl="1"/>
            <a:r>
              <a:rPr lang="fr-FR" dirty="0"/>
              <a:t>[31] 	R. </a:t>
            </a:r>
            <a:r>
              <a:rPr lang="fr-FR" dirty="0" err="1"/>
              <a:t>Najah</a:t>
            </a:r>
            <a:r>
              <a:rPr lang="fr-FR" dirty="0"/>
              <a:t>, «Les technologies de la surveillance à l'ère de la Covid-19,» Policy Center, Rabat, 2020.</a:t>
            </a:r>
          </a:p>
          <a:p>
            <a:pPr algn="just" rtl="1"/>
            <a:r>
              <a:rPr lang="fr-FR" dirty="0"/>
              <a:t>[32] 	C. M.-L. Alain </a:t>
            </a:r>
            <a:r>
              <a:rPr lang="fr-FR" dirty="0" err="1"/>
              <a:t>Lacroux</a:t>
            </a:r>
            <a:r>
              <a:rPr lang="fr-FR" dirty="0"/>
              <a:t>, «Recrutement prédictif : des biais à tous les étages ? Les outils de recrutement anti-discrimination fondés sur l'intelligence artificielle: des promesses (pour l'instant) intenables,» chez Université de </a:t>
            </a:r>
            <a:r>
              <a:rPr lang="fr-FR" dirty="0" err="1"/>
              <a:t>princtemps</a:t>
            </a:r>
            <a:r>
              <a:rPr lang="fr-FR" dirty="0"/>
              <a:t> de l'Audit Social : IA &amp; AS Les perspectives qu'ouvrent l'Intelligence Artificielle pour l'Audit Social, Genève, 2019. </a:t>
            </a:r>
          </a:p>
          <a:p>
            <a:pPr algn="just" rtl="1"/>
            <a:r>
              <a:rPr lang="fr-FR" dirty="0"/>
              <a:t>[33] 	N. Hilal, "The Evolution of </a:t>
            </a:r>
            <a:r>
              <a:rPr lang="fr-FR" dirty="0" err="1"/>
              <a:t>Artificial</a:t>
            </a:r>
            <a:r>
              <a:rPr lang="fr-FR" dirty="0"/>
              <a:t> Intelligence (AI) and </a:t>
            </a:r>
            <a:r>
              <a:rPr lang="fr-FR" dirty="0" err="1"/>
              <a:t>its</a:t>
            </a:r>
            <a:r>
              <a:rPr lang="fr-FR" dirty="0"/>
              <a:t> impact on </a:t>
            </a:r>
            <a:r>
              <a:rPr lang="fr-FR" dirty="0" err="1"/>
              <a:t>Women</a:t>
            </a:r>
            <a:r>
              <a:rPr lang="fr-FR" dirty="0"/>
              <a:t>: how </a:t>
            </a:r>
            <a:r>
              <a:rPr lang="fr-FR" dirty="0" err="1"/>
              <a:t>it</a:t>
            </a:r>
            <a:r>
              <a:rPr lang="fr-FR" dirty="0"/>
              <a:t> </a:t>
            </a:r>
            <a:r>
              <a:rPr lang="fr-FR" dirty="0" err="1"/>
              <a:t>nurtures</a:t>
            </a:r>
            <a:r>
              <a:rPr lang="fr-FR" dirty="0"/>
              <a:t> discriminations </a:t>
            </a:r>
            <a:r>
              <a:rPr lang="fr-FR" dirty="0" err="1"/>
              <a:t>towards</a:t>
            </a:r>
            <a:r>
              <a:rPr lang="fr-FR" dirty="0"/>
              <a:t> </a:t>
            </a:r>
            <a:r>
              <a:rPr lang="fr-FR" dirty="0" err="1"/>
              <a:t>women</a:t>
            </a:r>
            <a:r>
              <a:rPr lang="fr-FR" dirty="0"/>
              <a:t> and </a:t>
            </a:r>
            <a:r>
              <a:rPr lang="fr-FR" dirty="0" err="1"/>
              <a:t>strengthens</a:t>
            </a:r>
            <a:r>
              <a:rPr lang="fr-FR" dirty="0"/>
              <a:t> </a:t>
            </a:r>
            <a:r>
              <a:rPr lang="fr-FR" dirty="0" err="1"/>
              <a:t>gender</a:t>
            </a:r>
            <a:r>
              <a:rPr lang="fr-FR" dirty="0"/>
              <a:t> </a:t>
            </a:r>
            <a:r>
              <a:rPr lang="fr-FR" dirty="0" err="1"/>
              <a:t>inequality</a:t>
            </a:r>
            <a:r>
              <a:rPr lang="fr-FR" dirty="0"/>
              <a:t>," </a:t>
            </a:r>
            <a:r>
              <a:rPr lang="fr-FR" dirty="0" err="1"/>
              <a:t>Arribat</a:t>
            </a:r>
            <a:r>
              <a:rPr lang="fr-FR" dirty="0"/>
              <a:t> - International Journal of </a:t>
            </a:r>
            <a:r>
              <a:rPr lang="fr-FR" dirty="0" err="1"/>
              <a:t>Human</a:t>
            </a:r>
            <a:r>
              <a:rPr lang="fr-FR" dirty="0"/>
              <a:t> </a:t>
            </a:r>
            <a:r>
              <a:rPr lang="fr-FR" dirty="0" err="1"/>
              <a:t>Rights</a:t>
            </a:r>
            <a:r>
              <a:rPr lang="fr-FR" dirty="0"/>
              <a:t> </a:t>
            </a:r>
            <a:r>
              <a:rPr lang="fr-FR" dirty="0" err="1"/>
              <a:t>Published</a:t>
            </a:r>
            <a:r>
              <a:rPr lang="fr-FR" dirty="0"/>
              <a:t> by the CNDH </a:t>
            </a:r>
            <a:r>
              <a:rPr lang="fr-FR" dirty="0" err="1"/>
              <a:t>Morocco</a:t>
            </a:r>
            <a:r>
              <a:rPr lang="fr-FR" dirty="0"/>
              <a:t>, vol. 1, no. 2, 2021. </a:t>
            </a:r>
          </a:p>
          <a:p>
            <a:pPr algn="just" rtl="1"/>
            <a:r>
              <a:rPr lang="fr-FR" dirty="0"/>
              <a:t>[34] 	</a:t>
            </a:r>
            <a:r>
              <a:rPr lang="ar-MA" dirty="0"/>
              <a:t>مجلس حقوق الانسان، ”تقرير المقرر الخاص المعني بالفقر المدقع وحقوق الانسان،” جنيف، 2019.</a:t>
            </a:r>
          </a:p>
          <a:p>
            <a:pPr algn="just" rtl="1"/>
            <a:r>
              <a:rPr lang="ar-MA" dirty="0"/>
              <a:t>[35] 	</a:t>
            </a:r>
            <a:r>
              <a:rPr lang="fr-FR" dirty="0"/>
              <a:t>Commission européenne, «COMMISSION LIVRE BLANC - Intelligence artificielle : Une approche européenne axée sur l'excellence et la confiance EUROPÉENNE,» Bruxelles, 2020.</a:t>
            </a:r>
          </a:p>
          <a:p>
            <a:pPr algn="just" rtl="1"/>
            <a:r>
              <a:rPr lang="fr-FR" dirty="0"/>
              <a:t>[36] 	Conseil de l'Europe - CEPEJ, «Charte éthique européenne d’utilisation de l’intelligence artificielle dans les systèmes judiciaires et leur environnement,» 2018.</a:t>
            </a:r>
          </a:p>
          <a:p>
            <a:pPr algn="just" rtl="1"/>
            <a:r>
              <a:rPr lang="fr-FR" dirty="0"/>
              <a:t>[37] 	J. Pelletier, «INTELLIGENCE ARTIFICIELLE ET CRÉATION ARTISTIQUE - Les robots au service de l'art ?,» Lettre d’ADELI, pp. 35-39, 2018. </a:t>
            </a:r>
          </a:p>
          <a:p>
            <a:pPr algn="just" rtl="1"/>
            <a:r>
              <a:rPr lang="fr-FR" dirty="0"/>
              <a:t>[38] 	Confédération Générale des Entreprises du Maroc، L'Intelligence Artificielle au Service des Entreprises، Casablanca، 2021. </a:t>
            </a:r>
          </a:p>
          <a:p>
            <a:pPr algn="just" rtl="1"/>
            <a:r>
              <a:rPr lang="fr-FR" dirty="0"/>
              <a:t>[39] 	</a:t>
            </a:r>
            <a:r>
              <a:rPr lang="ar-MA" dirty="0"/>
              <a:t>مجلس حقوق الانسان، "تقرير المقرر الخاص المعني بالفقر المدقع وحقوق الانسان،" جنيف، 2017. </a:t>
            </a:r>
          </a:p>
          <a:p>
            <a:pPr algn="just" rtl="1"/>
            <a:r>
              <a:rPr lang="ar-MA" dirty="0"/>
              <a:t>[40] 	</a:t>
            </a:r>
            <a:r>
              <a:rPr lang="fr-FR" dirty="0" err="1"/>
              <a:t>Australian</a:t>
            </a:r>
            <a:r>
              <a:rPr lang="fr-FR" dirty="0"/>
              <a:t> </a:t>
            </a:r>
            <a:r>
              <a:rPr lang="fr-FR" dirty="0" err="1"/>
              <a:t>Human</a:t>
            </a:r>
            <a:r>
              <a:rPr lang="fr-FR" dirty="0"/>
              <a:t> </a:t>
            </a:r>
            <a:r>
              <a:rPr lang="fr-FR" dirty="0" err="1"/>
              <a:t>Rights</a:t>
            </a:r>
            <a:r>
              <a:rPr lang="fr-FR" dirty="0"/>
              <a:t> Commission, "</a:t>
            </a:r>
            <a:r>
              <a:rPr lang="fr-FR" dirty="0" err="1"/>
              <a:t>Human</a:t>
            </a:r>
            <a:r>
              <a:rPr lang="fr-FR" dirty="0"/>
              <a:t> </a:t>
            </a:r>
            <a:r>
              <a:rPr lang="fr-FR" dirty="0" err="1"/>
              <a:t>Rights</a:t>
            </a:r>
            <a:r>
              <a:rPr lang="fr-FR" dirty="0"/>
              <a:t> and </a:t>
            </a:r>
            <a:r>
              <a:rPr lang="fr-FR" dirty="0" err="1"/>
              <a:t>Technologye</a:t>
            </a:r>
            <a:r>
              <a:rPr lang="fr-FR" dirty="0"/>
              <a:t> - Discussion Paper," 2019</a:t>
            </a:r>
            <a:r>
              <a:rPr lang="fr-FR" dirty="0" smtClean="0"/>
              <a:t>.</a:t>
            </a:r>
            <a:endParaRPr lang="fr-FR" dirty="0"/>
          </a:p>
        </p:txBody>
      </p:sp>
    </p:spTree>
    <p:extLst>
      <p:ext uri="{BB962C8B-B14F-4D97-AF65-F5344CB8AC3E}">
        <p14:creationId xmlns:p14="http://schemas.microsoft.com/office/powerpoint/2010/main" xmlns="" val="2458835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مراجع</a:t>
            </a:r>
            <a:endParaRPr lang="fr-FR" dirty="0"/>
          </a:p>
        </p:txBody>
      </p:sp>
      <p:sp>
        <p:nvSpPr>
          <p:cNvPr id="3" name="Espace réservé du contenu 2"/>
          <p:cNvSpPr>
            <a:spLocks noGrp="1"/>
          </p:cNvSpPr>
          <p:nvPr>
            <p:ph idx="1"/>
          </p:nvPr>
        </p:nvSpPr>
        <p:spPr/>
        <p:txBody>
          <a:bodyPr>
            <a:normAutofit fontScale="32500" lnSpcReduction="20000"/>
          </a:bodyPr>
          <a:lstStyle/>
          <a:p>
            <a:pPr algn="just" rtl="1"/>
            <a:r>
              <a:rPr lang="fr-FR" dirty="0"/>
              <a:t>[41] 	Y. </a:t>
            </a:r>
            <a:r>
              <a:rPr lang="fr-FR" dirty="0" err="1"/>
              <a:t>Meneceur</a:t>
            </a:r>
            <a:r>
              <a:rPr lang="fr-FR" dirty="0"/>
              <a:t>, L’intelligence artificielle en procès: plaidoyer pour une réglementation internationale et </a:t>
            </a:r>
            <a:r>
              <a:rPr lang="fr-FR" dirty="0" err="1"/>
              <a:t>européene</a:t>
            </a:r>
            <a:r>
              <a:rPr lang="fr-FR" dirty="0"/>
              <a:t>, Paris: </a:t>
            </a:r>
            <a:r>
              <a:rPr lang="fr-FR" dirty="0" err="1"/>
              <a:t>Bruylant</a:t>
            </a:r>
            <a:r>
              <a:rPr lang="fr-FR" dirty="0"/>
              <a:t>, 2020. </a:t>
            </a:r>
          </a:p>
          <a:p>
            <a:pPr algn="just" rtl="1"/>
            <a:r>
              <a:rPr lang="fr-FR" dirty="0"/>
              <a:t>[42] 	E. R. Goffi, "The importance of cultural </a:t>
            </a:r>
            <a:r>
              <a:rPr lang="fr-FR" dirty="0" err="1"/>
              <a:t>diversity</a:t>
            </a:r>
            <a:r>
              <a:rPr lang="fr-FR" dirty="0"/>
              <a:t> in AI </a:t>
            </a:r>
            <a:r>
              <a:rPr lang="fr-FR" dirty="0" err="1"/>
              <a:t>ethics</a:t>
            </a:r>
            <a:r>
              <a:rPr lang="fr-FR" dirty="0"/>
              <a:t>," Institut Sapiens, Paris, 2020.</a:t>
            </a:r>
          </a:p>
          <a:p>
            <a:pPr algn="just" rtl="1"/>
            <a:r>
              <a:rPr lang="fr-FR" dirty="0"/>
              <a:t>[43] 	E. R. Goffi, "The importance of cultural </a:t>
            </a:r>
            <a:r>
              <a:rPr lang="fr-FR" dirty="0" err="1"/>
              <a:t>diversity</a:t>
            </a:r>
            <a:r>
              <a:rPr lang="fr-FR" dirty="0"/>
              <a:t> in AI </a:t>
            </a:r>
            <a:r>
              <a:rPr lang="fr-FR" dirty="0" err="1"/>
              <a:t>ethics</a:t>
            </a:r>
            <a:r>
              <a:rPr lang="fr-FR" dirty="0"/>
              <a:t>," Institut Sapiens, Paris, 2020.</a:t>
            </a:r>
          </a:p>
          <a:p>
            <a:pPr algn="just" rtl="1"/>
            <a:r>
              <a:rPr lang="fr-FR" dirty="0"/>
              <a:t>[44] 	M. I. a. E. V. Anna </a:t>
            </a:r>
            <a:r>
              <a:rPr lang="fr-FR" dirty="0" err="1"/>
              <a:t>Jobin</a:t>
            </a:r>
            <a:r>
              <a:rPr lang="fr-FR" dirty="0"/>
              <a:t>, "The global </a:t>
            </a:r>
            <a:r>
              <a:rPr lang="fr-FR" dirty="0" err="1"/>
              <a:t>landscape</a:t>
            </a:r>
            <a:r>
              <a:rPr lang="fr-FR" dirty="0"/>
              <a:t> of AI </a:t>
            </a:r>
            <a:r>
              <a:rPr lang="fr-FR" dirty="0" err="1"/>
              <a:t>ethics</a:t>
            </a:r>
            <a:r>
              <a:rPr lang="fr-FR" dirty="0"/>
              <a:t> guidelines," Nature Machine Intelligence, vol. 1, p. 389–399, Septembre 2019. </a:t>
            </a:r>
          </a:p>
          <a:p>
            <a:pPr algn="just" rtl="1"/>
            <a:r>
              <a:rPr lang="fr-FR" dirty="0"/>
              <a:t>[45] 	COMESTI / UNESCO, «ÉTUDE PRÉLIMINAIRE SUR L’ÉTHIQUE DE L’INTELLIGENCE ARTIFICIELLE,» UNESCO, Paris, 2019.</a:t>
            </a:r>
          </a:p>
          <a:p>
            <a:pPr algn="just" rtl="1"/>
            <a:r>
              <a:rPr lang="fr-FR" dirty="0"/>
              <a:t>[46] 	S. U. </a:t>
            </a:r>
            <a:r>
              <a:rPr lang="fr-FR" dirty="0" err="1"/>
              <a:t>Houlin</a:t>
            </a:r>
            <a:r>
              <a:rPr lang="fr-FR" dirty="0"/>
              <a:t> Zhao, "AI for Good Global </a:t>
            </a:r>
            <a:r>
              <a:rPr lang="fr-FR" dirty="0" err="1"/>
              <a:t>Summit</a:t>
            </a:r>
            <a:r>
              <a:rPr lang="fr-FR" dirty="0"/>
              <a:t>: </a:t>
            </a:r>
            <a:r>
              <a:rPr lang="fr-FR" dirty="0" err="1"/>
              <a:t>Now</a:t>
            </a:r>
            <a:r>
              <a:rPr lang="fr-FR" dirty="0"/>
              <a:t> </a:t>
            </a:r>
            <a:r>
              <a:rPr lang="fr-FR" dirty="0" err="1"/>
              <a:t>stronger</a:t>
            </a:r>
            <a:r>
              <a:rPr lang="fr-FR" dirty="0"/>
              <a:t> </a:t>
            </a:r>
            <a:r>
              <a:rPr lang="fr-FR" dirty="0" err="1"/>
              <a:t>than</a:t>
            </a:r>
            <a:r>
              <a:rPr lang="fr-FR" dirty="0"/>
              <a:t> </a:t>
            </a:r>
            <a:r>
              <a:rPr lang="fr-FR" dirty="0" err="1"/>
              <a:t>ever</a:t>
            </a:r>
            <a:r>
              <a:rPr lang="fr-FR" dirty="0"/>
              <a:t>," in 2020 AI for Good Global </a:t>
            </a:r>
            <a:r>
              <a:rPr lang="fr-FR" dirty="0" err="1"/>
              <a:t>Summit</a:t>
            </a:r>
            <a:r>
              <a:rPr lang="fr-FR" dirty="0"/>
              <a:t> to </a:t>
            </a:r>
            <a:r>
              <a:rPr lang="fr-FR" dirty="0" err="1"/>
              <a:t>scale</a:t>
            </a:r>
            <a:r>
              <a:rPr lang="fr-FR" dirty="0"/>
              <a:t> AI </a:t>
            </a:r>
            <a:r>
              <a:rPr lang="fr-FR" dirty="0" err="1"/>
              <a:t>powered</a:t>
            </a:r>
            <a:r>
              <a:rPr lang="fr-FR" dirty="0"/>
              <a:t> </a:t>
            </a:r>
            <a:r>
              <a:rPr lang="fr-FR" dirty="0" err="1"/>
              <a:t>problem</a:t>
            </a:r>
            <a:r>
              <a:rPr lang="fr-FR" dirty="0"/>
              <a:t> </a:t>
            </a:r>
            <a:r>
              <a:rPr lang="fr-FR" dirty="0" err="1"/>
              <a:t>solving</a:t>
            </a:r>
            <a:r>
              <a:rPr lang="fr-FR" dirty="0"/>
              <a:t> for global impact, 2020. </a:t>
            </a:r>
          </a:p>
          <a:p>
            <a:pPr algn="just" rtl="1"/>
            <a:r>
              <a:rPr lang="fr-FR" dirty="0"/>
              <a:t>[47] 	Partenariat mondial sur l'IA, «Lancement du Partenariat Mondial sur l’Intelligence Artificielle par quinze membres fondateurs,» 15 06 2020. [En ligne]. </a:t>
            </a:r>
            <a:r>
              <a:rPr lang="fr-FR" dirty="0" err="1"/>
              <a:t>Available</a:t>
            </a:r>
            <a:r>
              <a:rPr lang="fr-FR" dirty="0"/>
              <a:t>: https://www.diplomatie.gouv.fr/fr/politique-etrangere-de-la-france/diplomatie-numerique/actualites-et-evenements/article/lancement-du-partenariat-mondial-sur-l-intelligence-artificielle-par-quinze.</a:t>
            </a:r>
          </a:p>
          <a:p>
            <a:pPr algn="just" rtl="1"/>
            <a:r>
              <a:rPr lang="fr-FR" dirty="0"/>
              <a:t>[48] 	IEEE, "</a:t>
            </a:r>
            <a:r>
              <a:rPr lang="fr-FR" dirty="0" err="1"/>
              <a:t>Ethically</a:t>
            </a:r>
            <a:r>
              <a:rPr lang="fr-FR" dirty="0"/>
              <a:t> </a:t>
            </a:r>
            <a:r>
              <a:rPr lang="fr-FR" dirty="0" err="1"/>
              <a:t>aligned</a:t>
            </a:r>
            <a:r>
              <a:rPr lang="fr-FR" dirty="0"/>
              <a:t> Design - A Vision for </a:t>
            </a:r>
            <a:r>
              <a:rPr lang="fr-FR" dirty="0" err="1"/>
              <a:t>Prioritizing</a:t>
            </a:r>
            <a:r>
              <a:rPr lang="fr-FR" dirty="0"/>
              <a:t> </a:t>
            </a:r>
            <a:r>
              <a:rPr lang="fr-FR" dirty="0" err="1"/>
              <a:t>Human</a:t>
            </a:r>
            <a:r>
              <a:rPr lang="fr-FR" dirty="0"/>
              <a:t> </a:t>
            </a:r>
            <a:r>
              <a:rPr lang="fr-FR" dirty="0" err="1"/>
              <a:t>Well-being</a:t>
            </a:r>
            <a:r>
              <a:rPr lang="fr-FR" dirty="0"/>
              <a:t> </a:t>
            </a:r>
            <a:r>
              <a:rPr lang="fr-FR" dirty="0" err="1"/>
              <a:t>with</a:t>
            </a:r>
            <a:r>
              <a:rPr lang="fr-FR" dirty="0"/>
              <a:t> </a:t>
            </a:r>
            <a:r>
              <a:rPr lang="fr-FR" dirty="0" err="1"/>
              <a:t>Autonomous</a:t>
            </a:r>
            <a:r>
              <a:rPr lang="fr-FR" dirty="0"/>
              <a:t> and Intelligent </a:t>
            </a:r>
            <a:r>
              <a:rPr lang="fr-FR" dirty="0" err="1"/>
              <a:t>Systems</a:t>
            </a:r>
            <a:r>
              <a:rPr lang="fr-FR" dirty="0"/>
              <a:t>," IEEE, Toronto, 2017.</a:t>
            </a:r>
          </a:p>
          <a:p>
            <a:pPr algn="just" rtl="1"/>
            <a:r>
              <a:rPr lang="fr-FR" dirty="0"/>
              <a:t>[49] 	</a:t>
            </a:r>
            <a:r>
              <a:rPr lang="ar-MA" dirty="0"/>
              <a:t>مجلس حقوق الانسان، ”تقرير المقرر الخاص المعني بالحق في التعليم،” جنيف، 2016.</a:t>
            </a:r>
          </a:p>
          <a:p>
            <a:pPr algn="just" rtl="1"/>
            <a:r>
              <a:rPr lang="ar-MA" dirty="0"/>
              <a:t>[50] 	مجلس حقوق الانسان، "تقرير المقرر الخاص المعني بالحق في الخصوصية،" جنيف، 2020.</a:t>
            </a:r>
          </a:p>
          <a:p>
            <a:pPr algn="just" rtl="1"/>
            <a:r>
              <a:rPr lang="ar-MA" dirty="0"/>
              <a:t>[51] 	</a:t>
            </a:r>
            <a:r>
              <a:rPr lang="fr-FR" dirty="0"/>
              <a:t>M. Bensalah, "</a:t>
            </a:r>
            <a:r>
              <a:rPr lang="fr-FR" dirty="0" err="1"/>
              <a:t>Toward</a:t>
            </a:r>
            <a:r>
              <a:rPr lang="fr-FR" dirty="0"/>
              <a:t> an </a:t>
            </a:r>
            <a:r>
              <a:rPr lang="fr-FR" dirty="0" err="1"/>
              <a:t>ethical</a:t>
            </a:r>
            <a:r>
              <a:rPr lang="fr-FR" dirty="0"/>
              <a:t> code of AI and </a:t>
            </a:r>
            <a:r>
              <a:rPr lang="fr-FR" dirty="0" err="1"/>
              <a:t>human</a:t>
            </a:r>
            <a:r>
              <a:rPr lang="fr-FR" dirty="0"/>
              <a:t> </a:t>
            </a:r>
            <a:r>
              <a:rPr lang="fr-FR" dirty="0" err="1"/>
              <a:t>rights</a:t>
            </a:r>
            <a:r>
              <a:rPr lang="fr-FR" dirty="0"/>
              <a:t> in </a:t>
            </a:r>
            <a:r>
              <a:rPr lang="fr-FR" dirty="0" err="1"/>
              <a:t>Morocco</a:t>
            </a:r>
            <a:r>
              <a:rPr lang="fr-FR" dirty="0"/>
              <a:t>," </a:t>
            </a:r>
            <a:r>
              <a:rPr lang="fr-FR" dirty="0" err="1"/>
              <a:t>Arribat</a:t>
            </a:r>
            <a:r>
              <a:rPr lang="fr-FR" dirty="0"/>
              <a:t> - International Journal of </a:t>
            </a:r>
            <a:r>
              <a:rPr lang="fr-FR" dirty="0" err="1"/>
              <a:t>Human</a:t>
            </a:r>
            <a:r>
              <a:rPr lang="fr-FR" dirty="0"/>
              <a:t> </a:t>
            </a:r>
            <a:r>
              <a:rPr lang="fr-FR" dirty="0" err="1"/>
              <a:t>Rights</a:t>
            </a:r>
            <a:r>
              <a:rPr lang="fr-FR" dirty="0"/>
              <a:t> </a:t>
            </a:r>
            <a:r>
              <a:rPr lang="fr-FR" dirty="0" err="1"/>
              <a:t>Published</a:t>
            </a:r>
            <a:r>
              <a:rPr lang="fr-FR" dirty="0"/>
              <a:t> by CNDH </a:t>
            </a:r>
            <a:r>
              <a:rPr lang="fr-FR" dirty="0" err="1"/>
              <a:t>Morocco</a:t>
            </a:r>
            <a:r>
              <a:rPr lang="fr-FR" dirty="0"/>
              <a:t>, vol. 1, no. 2, 2021. </a:t>
            </a:r>
          </a:p>
          <a:p>
            <a:pPr algn="just" rtl="1"/>
            <a:r>
              <a:rPr lang="fr-FR" dirty="0"/>
              <a:t>[52] 	L. C. S. B. Emmanuel R. GOFFI, "</a:t>
            </a:r>
            <a:r>
              <a:rPr lang="fr-FR" dirty="0" err="1"/>
              <a:t>Ethical</a:t>
            </a:r>
            <a:r>
              <a:rPr lang="fr-FR" dirty="0"/>
              <a:t> </a:t>
            </a:r>
            <a:r>
              <a:rPr lang="fr-FR" dirty="0" err="1"/>
              <a:t>Assessment</a:t>
            </a:r>
            <a:r>
              <a:rPr lang="fr-FR" dirty="0"/>
              <a:t> of AI </a:t>
            </a:r>
            <a:r>
              <a:rPr lang="fr-FR" dirty="0" err="1"/>
              <a:t>Cannot</a:t>
            </a:r>
            <a:r>
              <a:rPr lang="fr-FR" dirty="0"/>
              <a:t> Ignore Cultural </a:t>
            </a:r>
            <a:r>
              <a:rPr lang="fr-FR" dirty="0" err="1"/>
              <a:t>Pluralism</a:t>
            </a:r>
            <a:r>
              <a:rPr lang="fr-FR" dirty="0"/>
              <a:t>: A Call for </a:t>
            </a:r>
            <a:r>
              <a:rPr lang="fr-FR" dirty="0" err="1"/>
              <a:t>Broader</a:t>
            </a:r>
            <a:r>
              <a:rPr lang="fr-FR" dirty="0"/>
              <a:t> Perspective on AI </a:t>
            </a:r>
            <a:r>
              <a:rPr lang="fr-FR" dirty="0" err="1"/>
              <a:t>Ethics</a:t>
            </a:r>
            <a:r>
              <a:rPr lang="fr-FR" dirty="0"/>
              <a:t>," </a:t>
            </a:r>
            <a:r>
              <a:rPr lang="fr-FR" dirty="0" err="1"/>
              <a:t>Arribat</a:t>
            </a:r>
            <a:r>
              <a:rPr lang="fr-FR" dirty="0"/>
              <a:t> - International Journal of </a:t>
            </a:r>
            <a:r>
              <a:rPr lang="fr-FR" dirty="0" err="1"/>
              <a:t>Human</a:t>
            </a:r>
            <a:r>
              <a:rPr lang="fr-FR" dirty="0"/>
              <a:t> </a:t>
            </a:r>
            <a:r>
              <a:rPr lang="fr-FR" dirty="0" err="1"/>
              <a:t>Rights</a:t>
            </a:r>
            <a:r>
              <a:rPr lang="fr-FR" dirty="0"/>
              <a:t> </a:t>
            </a:r>
            <a:r>
              <a:rPr lang="fr-FR" dirty="0" err="1"/>
              <a:t>Published</a:t>
            </a:r>
            <a:r>
              <a:rPr lang="fr-FR" dirty="0"/>
              <a:t> by CNDH </a:t>
            </a:r>
            <a:r>
              <a:rPr lang="fr-FR" dirty="0" err="1"/>
              <a:t>Morocco</a:t>
            </a:r>
            <a:r>
              <a:rPr lang="fr-FR" dirty="0"/>
              <a:t>, vol. 1, no. 2, 2021. </a:t>
            </a:r>
          </a:p>
          <a:p>
            <a:pPr algn="just" rtl="1"/>
            <a:r>
              <a:rPr lang="fr-FR" dirty="0"/>
              <a:t>[53] 	M. BOSSI, "</a:t>
            </a:r>
            <a:r>
              <a:rPr lang="fr-FR" dirty="0" err="1"/>
              <a:t>Processing</a:t>
            </a:r>
            <a:r>
              <a:rPr lang="fr-FR" dirty="0"/>
              <a:t> data to </a:t>
            </a:r>
            <a:r>
              <a:rPr lang="fr-FR" dirty="0" err="1"/>
              <a:t>Third</a:t>
            </a:r>
            <a:r>
              <a:rPr lang="fr-FR" dirty="0"/>
              <a:t> Countries or International </a:t>
            </a:r>
            <a:r>
              <a:rPr lang="fr-FR" dirty="0" err="1"/>
              <a:t>Organizations</a:t>
            </a:r>
            <a:r>
              <a:rPr lang="fr-FR" dirty="0"/>
              <a:t>," </a:t>
            </a:r>
            <a:r>
              <a:rPr lang="fr-FR" dirty="0" err="1"/>
              <a:t>Arribat</a:t>
            </a:r>
            <a:r>
              <a:rPr lang="fr-FR" dirty="0"/>
              <a:t> - International Journal of </a:t>
            </a:r>
            <a:r>
              <a:rPr lang="fr-FR" dirty="0" err="1"/>
              <a:t>Human</a:t>
            </a:r>
            <a:r>
              <a:rPr lang="fr-FR" dirty="0"/>
              <a:t> </a:t>
            </a:r>
            <a:r>
              <a:rPr lang="fr-FR" dirty="0" err="1"/>
              <a:t>Rights</a:t>
            </a:r>
            <a:r>
              <a:rPr lang="fr-FR" dirty="0"/>
              <a:t> </a:t>
            </a:r>
            <a:r>
              <a:rPr lang="fr-FR" dirty="0" err="1"/>
              <a:t>Published</a:t>
            </a:r>
            <a:r>
              <a:rPr lang="fr-FR" dirty="0"/>
              <a:t> by CNDH </a:t>
            </a:r>
            <a:r>
              <a:rPr lang="fr-FR" dirty="0" err="1"/>
              <a:t>Morocco</a:t>
            </a:r>
            <a:r>
              <a:rPr lang="fr-FR" dirty="0"/>
              <a:t>, vol. 1, no. 2, 2021. </a:t>
            </a:r>
          </a:p>
          <a:p>
            <a:pPr algn="just" rtl="1"/>
            <a:r>
              <a:rPr lang="fr-FR" dirty="0"/>
              <a:t>[54] 	M. AYAT, "</a:t>
            </a:r>
            <a:r>
              <a:rPr lang="fr-FR" dirty="0" err="1"/>
              <a:t>Freedom</a:t>
            </a:r>
            <a:r>
              <a:rPr lang="fr-FR" dirty="0"/>
              <a:t> of opinion and expression in international </a:t>
            </a:r>
            <a:r>
              <a:rPr lang="fr-FR" dirty="0" err="1"/>
              <a:t>human</a:t>
            </a:r>
            <a:r>
              <a:rPr lang="fr-FR" dirty="0"/>
              <a:t> </a:t>
            </a:r>
            <a:r>
              <a:rPr lang="fr-FR" dirty="0" err="1"/>
              <a:t>rights</a:t>
            </a:r>
            <a:r>
              <a:rPr lang="fr-FR" dirty="0"/>
              <a:t> </a:t>
            </a:r>
            <a:r>
              <a:rPr lang="fr-FR" dirty="0" err="1"/>
              <a:t>law</a:t>
            </a:r>
            <a:r>
              <a:rPr lang="fr-FR" dirty="0"/>
              <a:t>: </a:t>
            </a:r>
            <a:r>
              <a:rPr lang="fr-FR" dirty="0" err="1"/>
              <a:t>between</a:t>
            </a:r>
            <a:r>
              <a:rPr lang="fr-FR" dirty="0"/>
              <a:t> </a:t>
            </a:r>
            <a:r>
              <a:rPr lang="fr-FR" dirty="0" err="1"/>
              <a:t>absolutism</a:t>
            </a:r>
            <a:r>
              <a:rPr lang="fr-FR" dirty="0"/>
              <a:t> and restriction," </a:t>
            </a:r>
            <a:r>
              <a:rPr lang="fr-FR" dirty="0" err="1"/>
              <a:t>Arribat</a:t>
            </a:r>
            <a:r>
              <a:rPr lang="fr-FR" dirty="0"/>
              <a:t> – International Journal of </a:t>
            </a:r>
            <a:r>
              <a:rPr lang="fr-FR" dirty="0" err="1"/>
              <a:t>Human</a:t>
            </a:r>
            <a:r>
              <a:rPr lang="fr-FR" dirty="0"/>
              <a:t> </a:t>
            </a:r>
            <a:r>
              <a:rPr lang="fr-FR" dirty="0" err="1"/>
              <a:t>Rights</a:t>
            </a:r>
            <a:r>
              <a:rPr lang="fr-FR" dirty="0"/>
              <a:t> </a:t>
            </a:r>
            <a:r>
              <a:rPr lang="fr-FR" dirty="0" err="1"/>
              <a:t>Published</a:t>
            </a:r>
            <a:r>
              <a:rPr lang="fr-FR" dirty="0"/>
              <a:t> by the CNDH </a:t>
            </a:r>
            <a:r>
              <a:rPr lang="fr-FR" dirty="0" err="1"/>
              <a:t>Morocco</a:t>
            </a:r>
            <a:r>
              <a:rPr lang="fr-FR" dirty="0"/>
              <a:t>, vol. 1, no. 1, 2021. </a:t>
            </a:r>
          </a:p>
        </p:txBody>
      </p:sp>
    </p:spTree>
    <p:extLst>
      <p:ext uri="{BB962C8B-B14F-4D97-AF65-F5344CB8AC3E}">
        <p14:creationId xmlns:p14="http://schemas.microsoft.com/office/powerpoint/2010/main" xmlns="" val="3778650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تقديم وطرح الاشكالية</a:t>
            </a:r>
            <a:endParaRPr lang="fr-FR" dirty="0"/>
          </a:p>
        </p:txBody>
      </p:sp>
      <p:sp>
        <p:nvSpPr>
          <p:cNvPr id="3" name="Espace réservé du contenu 2"/>
          <p:cNvSpPr>
            <a:spLocks noGrp="1"/>
          </p:cNvSpPr>
          <p:nvPr>
            <p:ph idx="1"/>
          </p:nvPr>
        </p:nvSpPr>
        <p:spPr/>
        <p:txBody>
          <a:bodyPr/>
          <a:lstStyle/>
          <a:p>
            <a:pPr algn="just" rtl="1"/>
            <a:r>
              <a:rPr lang="ar-MA" dirty="0"/>
              <a:t>أصبح الذكاء الاصطناعي يحتل مكانة متزايدة الأهمية في حياة البشرية فيما يتصل بالتطورات التكنولوجية وما يترتب عليها من دراسات وبحوث واختراعات. ومن المؤكد أن الذكاء الاصطناعي قد جلب حلولا لتيسير الحياة في عالم متزايد الترابط، وأسهم في تطوير الخدمات في مختلف الميادين، وأسهم إسهاما كبيرا في تحسين المنافع التي تعود على البشرية وفي مجالات الصحة والتعليم والثقافة والمالية والنقل والاتصالات وما إلى ذلك. غير أنه أثار أيضاً قضايا خطيرة تمس حقوق الإنسان والحريات، بما في ذلك تلك المتعلقة بممارسة حرية التعبير، والتجمع السلمي، والرأي، وحقوق الحصول على المعلومات، والخصوصية، والأمن، والصحة، والشغل، وكذا إشكالات التحريض على الكراهية أو العنف والتمييز. ومن المنتظر أن تتعاظم هذه المشاكل مع التطور التكنولوجي المتسارع، وخاصة من خلال انتشار الأشياء المترابطة (إنترنت الأشياء أو </a:t>
            </a:r>
            <a:r>
              <a:rPr lang="ar-MA" dirty="0" err="1"/>
              <a:t>الانترنيتات</a:t>
            </a:r>
            <a:r>
              <a:rPr lang="ar-MA" dirty="0"/>
              <a:t>) وتعميم الجيل الخام 5</a:t>
            </a:r>
            <a:r>
              <a:rPr lang="fr-FR" dirty="0"/>
              <a:t>G</a:t>
            </a:r>
            <a:r>
              <a:rPr lang="fr-FR" dirty="0" smtClean="0"/>
              <a:t>.</a:t>
            </a:r>
            <a:r>
              <a:rPr lang="ar-MA" dirty="0" smtClean="0"/>
              <a:t> وتطبيقات الواقع ‘الافتراضي’ أو ‘المزيد’.</a:t>
            </a:r>
            <a:endParaRPr lang="fr-FR" dirty="0"/>
          </a:p>
          <a:p>
            <a:pPr algn="r" rtl="1"/>
            <a:endParaRPr lang="fr-FR" dirty="0"/>
          </a:p>
        </p:txBody>
      </p:sp>
    </p:spTree>
    <p:extLst>
      <p:ext uri="{BB962C8B-B14F-4D97-AF65-F5344CB8AC3E}">
        <p14:creationId xmlns:p14="http://schemas.microsoft.com/office/powerpoint/2010/main" xmlns="" val="43982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تقديم وطرح الاشكالية</a:t>
            </a:r>
            <a:endParaRPr lang="fr-FR" dirty="0"/>
          </a:p>
        </p:txBody>
      </p:sp>
      <p:sp>
        <p:nvSpPr>
          <p:cNvPr id="3" name="Espace réservé du contenu 2"/>
          <p:cNvSpPr>
            <a:spLocks noGrp="1"/>
          </p:cNvSpPr>
          <p:nvPr>
            <p:ph idx="1"/>
          </p:nvPr>
        </p:nvSpPr>
        <p:spPr/>
        <p:txBody>
          <a:bodyPr/>
          <a:lstStyle/>
          <a:p>
            <a:pPr algn="just" rtl="1"/>
            <a:r>
              <a:rPr lang="ar-MA" dirty="0" smtClean="0"/>
              <a:t>يعرف </a:t>
            </a:r>
            <a:r>
              <a:rPr lang="ar-MA" dirty="0"/>
              <a:t>موضوع الذكاء الاصطناعي والمواطنة الرقمية المعالج في هذه الدراسة اهتماما متزايدا من طرف الجامعات والأوساط البحثية، حيث انتقلت عدد المنشورات (المحكمة في قاعدة البيانات </a:t>
            </a:r>
            <a:r>
              <a:rPr lang="fr-FR" dirty="0" err="1"/>
              <a:t>scopus</a:t>
            </a:r>
            <a:r>
              <a:rPr lang="fr-FR" dirty="0"/>
              <a:t>)، </a:t>
            </a:r>
            <a:r>
              <a:rPr lang="ar-MA" dirty="0" smtClean="0"/>
              <a:t>ارتفاعا </a:t>
            </a:r>
            <a:r>
              <a:rPr lang="ar-MA" dirty="0"/>
              <a:t>كبيرا من 232 منشور سنة 2016 إلى 1389 في سنة 2020، إي تضاعف 6 مرات في 4 سنوات. وتحتكر 10 دول حولي 77% من هذه المنشورات، بينما تستحوذ الولايات المتحدة الأمريكية لوحدها نسبة 26%، متبوعة بالمملكة المتحدة بنسبة 14%، في حين لا يتعدى عدد المنشورات العلمية المغربية 6، أي بنسبة أقل من 0.2% من مجموع المنشورات.</a:t>
            </a:r>
            <a:endParaRPr lang="fr-FR" dirty="0"/>
          </a:p>
        </p:txBody>
      </p:sp>
    </p:spTree>
    <p:extLst>
      <p:ext uri="{BB962C8B-B14F-4D97-AF65-F5344CB8AC3E}">
        <p14:creationId xmlns:p14="http://schemas.microsoft.com/office/powerpoint/2010/main" xmlns="" val="186541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تقديم وطرح الاشكالية</a:t>
            </a:r>
            <a:endParaRPr lang="fr-FR" dirty="0"/>
          </a:p>
        </p:txBody>
      </p:sp>
      <p:sp>
        <p:nvSpPr>
          <p:cNvPr id="3" name="Espace réservé du contenu 2"/>
          <p:cNvSpPr>
            <a:spLocks noGrp="1"/>
          </p:cNvSpPr>
          <p:nvPr>
            <p:ph idx="1"/>
          </p:nvPr>
        </p:nvSpPr>
        <p:spPr/>
        <p:txBody>
          <a:bodyPr>
            <a:normAutofit lnSpcReduction="10000"/>
          </a:bodyPr>
          <a:lstStyle/>
          <a:p>
            <a:pPr algn="just" rtl="1"/>
            <a:r>
              <a:rPr lang="ar-MA" dirty="0"/>
              <a:t>كما أن تطور تكنولوجيا الذكاء الاصطناعي في العالم يعرف طفرة كبيرة، حيث أن رقم المعاملات المرتبطة بها انتقل من 3.2 مليار دولار سنة 2016 إلى 17 مليار سنة 2020، ومن المنتظر أن يرتفع إلى 90 مليار سنة 2025، أي بمعدل ارتفاع سنوي 45</a:t>
            </a:r>
            <a:r>
              <a:rPr lang="ar-MA" dirty="0" smtClean="0"/>
              <a:t>%.</a:t>
            </a:r>
          </a:p>
          <a:p>
            <a:pPr algn="just" rtl="1"/>
            <a:r>
              <a:rPr lang="ar-MA" dirty="0"/>
              <a:t>"من المنتظر أن يؤدي تسـارع التحـولات التكنولوجيـة، تحـت تأثيـر الانتقـال الرقمـي علـى وجـه الخصــوص، إلــى حــدوث تغيــرات عميقــة فــي أنمــاط الإنتــاج. وقـد يـؤدي الانتشـار الواسـع للروبوتـات والتقنيـات الآليـة والإنتـاج عبـر شـبكات مترابطـة قائمـة علـى تقنيـات الـذكاء الاصطناعـي إلـى التقليـص مـن أهميــة التدخــل البشــري واليــد العاملــة فــي العديــد مــن القطاعــات. وتفــرض هــذه التوجهــات علــى بعــض البلـدان، مثـل المغـرب، جعـل تكويـن الرأسـمال البشـري والبحث-التطويـر والابتـكار ضمـن أولوياتهـا التنمويـة، وتسـريع تأهيلهـا مـن حيـث البنيـة التحتيـة التكنولوجيـة بهـدف دعـم قدرتهـا التنافسـية ومواصلـة تنميتهـا. إن القـدرة التنافسـية الشـاملة لبلادنـا سـتعتمد بشـكل أساسـي علـى جـودة رأسـمالها البشـري" </a:t>
            </a:r>
            <a:r>
              <a:rPr lang="ar-MA" dirty="0" smtClean="0"/>
              <a:t>(تقرير النموذج التنموي).</a:t>
            </a:r>
            <a:endParaRPr lang="fr-FR" dirty="0"/>
          </a:p>
        </p:txBody>
      </p:sp>
    </p:spTree>
    <p:extLst>
      <p:ext uri="{BB962C8B-B14F-4D97-AF65-F5344CB8AC3E}">
        <p14:creationId xmlns:p14="http://schemas.microsoft.com/office/powerpoint/2010/main" xmlns="" val="304161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تقديم وطرح الاشكالية</a:t>
            </a:r>
            <a:endParaRPr lang="fr-FR" dirty="0"/>
          </a:p>
        </p:txBody>
      </p:sp>
      <p:sp>
        <p:nvSpPr>
          <p:cNvPr id="3" name="Espace réservé du contenu 2"/>
          <p:cNvSpPr>
            <a:spLocks noGrp="1"/>
          </p:cNvSpPr>
          <p:nvPr>
            <p:ph idx="1"/>
          </p:nvPr>
        </p:nvSpPr>
        <p:spPr/>
        <p:txBody>
          <a:bodyPr>
            <a:normAutofit/>
          </a:bodyPr>
          <a:lstStyle/>
          <a:p>
            <a:pPr algn="just" rtl="1"/>
            <a:r>
              <a:rPr lang="ar-SA" dirty="0"/>
              <a:t>"</a:t>
            </a:r>
            <a:r>
              <a:rPr lang="ar-SA" b="1" dirty="0"/>
              <a:t>قد يشكّل الذكاء الاصطناعي قوة لنشر الخير</a:t>
            </a:r>
            <a:r>
              <a:rPr lang="ar-SA" dirty="0"/>
              <a:t>، فيساعد المجتمعات على التغلب على بعض التحديات البارزة في عصرنا. ولكن، </a:t>
            </a:r>
            <a:r>
              <a:rPr lang="ar-SA" b="1" dirty="0">
                <a:solidFill>
                  <a:srgbClr val="FF0000"/>
                </a:solidFill>
              </a:rPr>
              <a:t>قد تحمل تكنولوجيات الذكاء الاصطناعي آثارًا سلبية، لا بل كارثية</a:t>
            </a:r>
            <a:r>
              <a:rPr lang="ar-SA" dirty="0"/>
              <a:t>، إذا ما تم استخدامها من دون إيلاء اعتبار كافٍ لكيفية </a:t>
            </a:r>
            <a:r>
              <a:rPr lang="ar-SA" b="1" dirty="0"/>
              <a:t>تأثيرها على حقوق الإنسان </a:t>
            </a:r>
            <a:r>
              <a:rPr lang="ar-SA" dirty="0"/>
              <a:t>... يطال الذكاء الاصطناعي حاليًا كلّ ركن من أركان حياتنا الجسدية والعقلية، وحياتنا العاطفية حتّى. وتُستَخدَم أنظمة الذكاء الاصطناعي لتحديد </a:t>
            </a:r>
            <a:r>
              <a:rPr lang="ar-SA" u="sng" dirty="0"/>
              <a:t>من يحصل على الخدمات العامة</a:t>
            </a:r>
            <a:r>
              <a:rPr lang="ar-SA" dirty="0"/>
              <a:t>، </a:t>
            </a:r>
            <a:r>
              <a:rPr lang="ar-SA" u="sng" dirty="0"/>
              <a:t>ومن يتمتّع بفرصة الحصول على وظيفة</a:t>
            </a:r>
            <a:r>
              <a:rPr lang="ar-SA" dirty="0"/>
              <a:t>، كما تؤثّر بالطبع على </a:t>
            </a:r>
            <a:r>
              <a:rPr lang="ar-SA" u="sng" dirty="0"/>
              <a:t>نوع المعلومات التي يراها الناس ويمكنهم مشاركتها عبر الإنترنت</a:t>
            </a:r>
            <a:r>
              <a:rPr lang="ar-SA" dirty="0"/>
              <a:t> ... إنّ خطر </a:t>
            </a:r>
            <a:r>
              <a:rPr lang="ar-SA" u="sng" dirty="0"/>
              <a:t>التمييز المرتبط بالقرارات التي يديرها الذكاء الاصطناعي</a:t>
            </a:r>
            <a:r>
              <a:rPr lang="ar-SA" dirty="0"/>
              <a:t>، وهي قرارات قد تغير أو تحدد أو تلحق الضرر بحياة البشر، هو خطر حقيقي بكل ما للكلمة من معنى. لذا من الضروري للغاية أن نجري </a:t>
            </a:r>
            <a:r>
              <a:rPr lang="ar-SA" u="sng" dirty="0"/>
              <a:t>تقييمًا منهجيًا لتأثير أنظمة الذكاء الاصطناعي وأن نرصدها، من أجل تحديد المخاطر التي تهدّد حقوق الإنسان ومن أجل التخفيف من </a:t>
            </a:r>
            <a:r>
              <a:rPr lang="ar-SA" u="sng" dirty="0" smtClean="0"/>
              <a:t>حدتها</a:t>
            </a:r>
            <a:r>
              <a:rPr lang="ar-SA" dirty="0" smtClean="0"/>
              <a:t>"</a:t>
            </a:r>
            <a:r>
              <a:rPr lang="ar-MA" dirty="0" smtClean="0"/>
              <a:t>، المفوضة السامية لحقوق الانسان بالأمم المتحدة.</a:t>
            </a:r>
            <a:endParaRPr lang="fr-FR" dirty="0"/>
          </a:p>
        </p:txBody>
      </p:sp>
    </p:spTree>
    <p:extLst>
      <p:ext uri="{BB962C8B-B14F-4D97-AF65-F5344CB8AC3E}">
        <p14:creationId xmlns:p14="http://schemas.microsoft.com/office/powerpoint/2010/main" xmlns="" val="94734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تقديم وطرح الاشكالية</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r>
              <a:rPr lang="ar-SA" dirty="0"/>
              <a:t>ويتناول المجلس الوطني لحقوق الإنسان في المغرب موضوع حقوق الإنسان فيما يتصل ببيئة الذكاء الاصطناعي في سياق دولي يتسم بالتفكير العالمي في هذا الموضوع، حيث </a:t>
            </a:r>
            <a:r>
              <a:rPr lang="ar-SA" b="1" u="sng" dirty="0"/>
              <a:t>يشهد تعدد المبادرات على أهميته </a:t>
            </a:r>
            <a:r>
              <a:rPr lang="ar-SA" b="1" u="sng" dirty="0" err="1"/>
              <a:t>راهنيته</a:t>
            </a:r>
            <a:r>
              <a:rPr lang="ar-SA" dirty="0"/>
              <a:t>. وبالإضافة إلى العمل الداخلي المتعلق باستعراض المؤلفات، ورصد حقوق الإنسان فيما يتعلق بالذكاء الاصطناعي، والتفكير في المبادئ العامة، شرع المجلس في إجراء مشاورات واسعة النطاق مع أصحاب المصلحة، على المستويات الجهوية والوطنية والدولية، لتجميع انشغالاتهم واقتراحاتهم بشأن هذا الموضوع. وفي هذا الصدد، حدد المجلس أربعة أهداف</a:t>
            </a:r>
            <a:r>
              <a:rPr lang="ar-SA" dirty="0" smtClean="0"/>
              <a:t>:</a:t>
            </a:r>
            <a:endParaRPr lang="ar-MA" dirty="0" smtClean="0"/>
          </a:p>
          <a:p>
            <a:pPr lvl="1" algn="just" rtl="1"/>
            <a:r>
              <a:rPr lang="ar-MA" dirty="0"/>
              <a:t>تطور الذكاء الاصطناعي انسجاما مع مقاربة مبنية عل حقوق الانسان وقيم المجتمع الديمقراطي؛</a:t>
            </a:r>
          </a:p>
          <a:p>
            <a:pPr lvl="1" algn="just" rtl="1"/>
            <a:r>
              <a:rPr lang="ar-MA" dirty="0"/>
              <a:t>دراسة ومعالجة فعالة لتأثيرات الذكاء الاصطناعي على حقوق الانسان؛</a:t>
            </a:r>
          </a:p>
          <a:p>
            <a:pPr lvl="1" algn="just" rtl="1"/>
            <a:r>
              <a:rPr lang="ar-MA" dirty="0"/>
              <a:t>تحمل الفاعلين في الذكاء الاصطناعي لمسؤولياتهم في استعماله؛</a:t>
            </a:r>
          </a:p>
          <a:p>
            <a:pPr lvl="1" algn="just" rtl="1"/>
            <a:r>
              <a:rPr lang="ar-MA" dirty="0"/>
              <a:t>استفادة المواطنات والمواطنين من فوائد التكنولوجيا المرتبطة بالذكاء الاصطناعي في احترام لحقوق الانسان</a:t>
            </a:r>
            <a:r>
              <a:rPr lang="ar-MA" dirty="0" smtClean="0"/>
              <a:t>.</a:t>
            </a:r>
            <a:endParaRPr lang="ar-MA" dirty="0"/>
          </a:p>
        </p:txBody>
      </p:sp>
    </p:spTree>
    <p:extLst>
      <p:ext uri="{BB962C8B-B14F-4D97-AF65-F5344CB8AC3E}">
        <p14:creationId xmlns:p14="http://schemas.microsoft.com/office/powerpoint/2010/main" xmlns="" val="2231611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توصيات المجلس السابقة في الموضوع</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يشتغل ا</a:t>
            </a:r>
            <a:r>
              <a:rPr lang="ar-SA" dirty="0" smtClean="0"/>
              <a:t>لمجلس </a:t>
            </a:r>
            <a:r>
              <a:rPr lang="ar-SA" dirty="0"/>
              <a:t>الوطني لحقوق </a:t>
            </a:r>
            <a:r>
              <a:rPr lang="ar-SA" dirty="0" smtClean="0"/>
              <a:t>الانسان</a:t>
            </a:r>
            <a:r>
              <a:rPr lang="ar-MA" dirty="0" smtClean="0"/>
              <a:t> منذ 3 سنوات على مواضيع ناشئة في حقوق الانسان، من بينها الإشكاليات المرتبطة بالذكاء الاصطناعي </a:t>
            </a:r>
            <a:r>
              <a:rPr lang="ar-MA" dirty="0" err="1" smtClean="0"/>
              <a:t>والرقمنة</a:t>
            </a:r>
            <a:r>
              <a:rPr lang="ar-MA" dirty="0" smtClean="0"/>
              <a:t>، وسبق أن عالج</a:t>
            </a:r>
            <a:r>
              <a:rPr lang="ar-SA" dirty="0" smtClean="0"/>
              <a:t>، </a:t>
            </a:r>
            <a:r>
              <a:rPr lang="ar-SA" dirty="0"/>
              <a:t>في تقاريره السابقة، </a:t>
            </a:r>
            <a:r>
              <a:rPr lang="ar-SA" dirty="0" smtClean="0"/>
              <a:t>بعض </a:t>
            </a:r>
            <a:r>
              <a:rPr lang="ar-MA" dirty="0" smtClean="0"/>
              <a:t>ال</a:t>
            </a:r>
            <a:r>
              <a:rPr lang="ar-SA" dirty="0" smtClean="0"/>
              <a:t>جوانب، </a:t>
            </a:r>
            <a:r>
              <a:rPr lang="ar-SA" dirty="0"/>
              <a:t>وأصدر مقترحات وتوصيات بشأنها. جاءت بعض تلك الجوانب المعالجة كما يلي</a:t>
            </a:r>
            <a:r>
              <a:rPr lang="ar-SA" dirty="0" smtClean="0"/>
              <a:t>:</a:t>
            </a:r>
            <a:endParaRPr lang="ar-MA" dirty="0" smtClean="0"/>
          </a:p>
          <a:p>
            <a:pPr algn="just" rtl="1"/>
            <a:r>
              <a:rPr lang="ar-MA" dirty="0" smtClean="0"/>
              <a:t>حصول </a:t>
            </a:r>
            <a:r>
              <a:rPr lang="ar-MA" dirty="0"/>
              <a:t>"طفرة في تكنولوجية التواصل وظهور فضاء عمومي افتراضي"، و"رصد المجلس خلال سنة 2019 عددا من المتابعات القضائية بسبب نشر مضامين في الفضاء الرقمي، خاصة عبر شبكات التواصل الاجتماعي"، وتوصيته "بفتح نقاش عمومي حول حرية التعبير والرأي والصحافة ينخرط فيه جميع الفاعلين المعنيين، يأخذ بعين الاعتبار التحولات المرتبطة بهذا الموضوع، خاصة في الفضاء الرقمي، ولاسيما منصات التواصل الاجتماعي، بما يكفل هذه الحرية دون المساس بالحياة الخاصة </a:t>
            </a:r>
            <a:r>
              <a:rPr lang="ar-MA" dirty="0" smtClean="0"/>
              <a:t>للأفراد.</a:t>
            </a:r>
            <a:endParaRPr lang="ar-MA" dirty="0"/>
          </a:p>
        </p:txBody>
      </p:sp>
    </p:spTree>
    <p:extLst>
      <p:ext uri="{BB962C8B-B14F-4D97-AF65-F5344CB8AC3E}">
        <p14:creationId xmlns:p14="http://schemas.microsoft.com/office/powerpoint/2010/main" xmlns="" val="258491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dirty="0" smtClean="0"/>
              <a:t>توصيات المجلس السابقة في الموضوع</a:t>
            </a:r>
            <a:endParaRPr lang="fr-FR" dirty="0"/>
          </a:p>
        </p:txBody>
      </p:sp>
      <p:sp>
        <p:nvSpPr>
          <p:cNvPr id="3" name="Espace réservé du contenu 2"/>
          <p:cNvSpPr>
            <a:spLocks noGrp="1"/>
          </p:cNvSpPr>
          <p:nvPr>
            <p:ph idx="1"/>
          </p:nvPr>
        </p:nvSpPr>
        <p:spPr/>
        <p:txBody>
          <a:bodyPr>
            <a:normAutofit/>
          </a:bodyPr>
          <a:lstStyle/>
          <a:p>
            <a:pPr algn="just" rtl="1"/>
            <a:r>
              <a:rPr lang="ar-MA" dirty="0" smtClean="0"/>
              <a:t>"</a:t>
            </a:r>
            <a:r>
              <a:rPr lang="ar-MA" dirty="0"/>
              <a:t>مساهمة التطور التكنولوجي بشكل كبير في تحسين التواصل الفوري وتعزيز اقتسام المعلومة والولوج إليها وفتح مجالات جديدة للتعبير أمام المدافعين عن حقوق الانسان"، لكن "التكنولوجيات الحديثة وفرت بيئات حاضنة أحيانا لانتهاك الحياة الخاصة، وتزداد حدة هذه الانتهاكات عندما يتعلق الأمر بالمرأة وبشخصيات عمومية"، وهو ما رصده المجلس في العديد من الحالات، وأوصى بملاءمة القوانين مع اتفاقية مجلس أوروبا رقم 108 التي انضمت إليها </a:t>
            </a:r>
            <a:r>
              <a:rPr lang="ar-MA" dirty="0" smtClean="0"/>
              <a:t>المملكة.</a:t>
            </a:r>
            <a:endParaRPr lang="ar-MA" dirty="0"/>
          </a:p>
          <a:p>
            <a:pPr algn="just" rtl="1"/>
            <a:r>
              <a:rPr lang="ar-MA" dirty="0" smtClean="0"/>
              <a:t>وبخصوص </a:t>
            </a:r>
            <a:r>
              <a:rPr lang="ar-MA" dirty="0"/>
              <a:t>تعديل القانون الجنائي المغربي، توصية المجلس "بإضافة العقوبة البديلة المتمثلة في حمل سوار إلكتروني إلى قائمة العقوبات </a:t>
            </a:r>
            <a:r>
              <a:rPr lang="ar-MA" dirty="0" smtClean="0"/>
              <a:t>البديلة".</a:t>
            </a:r>
            <a:endParaRPr lang="ar-MA" dirty="0"/>
          </a:p>
        </p:txBody>
      </p:sp>
    </p:spTree>
    <p:extLst>
      <p:ext uri="{BB962C8B-B14F-4D97-AF65-F5344CB8AC3E}">
        <p14:creationId xmlns:p14="http://schemas.microsoft.com/office/powerpoint/2010/main" xmlns="" val="2537903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TM10001105[[fn=Rogner]]</Template>
  <TotalTime>197</TotalTime>
  <Words>2484</Words>
  <Application>Microsoft Office PowerPoint</Application>
  <PresentationFormat>Personnalisé</PresentationFormat>
  <Paragraphs>178</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Crop</vt:lpstr>
      <vt:lpstr>الرقمنة، الذكاء الاصطناعي وحقوق الانسان</vt:lpstr>
      <vt:lpstr>تقديم وطرح الاشكالية</vt:lpstr>
      <vt:lpstr>تقديم وطرح الاشكالية</vt:lpstr>
      <vt:lpstr>تقديم وطرح الاشكالية</vt:lpstr>
      <vt:lpstr>تقديم وطرح الاشكالية</vt:lpstr>
      <vt:lpstr>تقديم وطرح الاشكالية</vt:lpstr>
      <vt:lpstr>تقديم وطرح الاشكالية</vt:lpstr>
      <vt:lpstr>توصيات المجلس السابقة في الموضوع</vt:lpstr>
      <vt:lpstr>توصيات المجلس السابقة في الموضوع</vt:lpstr>
      <vt:lpstr>توصيات المجلس السابقة في الموضوع</vt:lpstr>
      <vt:lpstr>توصيات المجلس السابقة في الموضوع</vt:lpstr>
      <vt:lpstr>توصيات المجلس السابقة في الموضوع</vt:lpstr>
      <vt:lpstr>توصيات المجلس السابقة في الموضوع</vt:lpstr>
      <vt:lpstr>توصيات المجلس السابقة في الموضوع</vt:lpstr>
      <vt:lpstr>توصيات المجلس السابقة في الموضوع</vt:lpstr>
      <vt:lpstr>منهجية ونتائج عمل المجلس</vt:lpstr>
      <vt:lpstr>منهجية ونتائج عمل المجلس</vt:lpstr>
      <vt:lpstr>منهجية ونتائج عمل المجلس</vt:lpstr>
      <vt:lpstr>منهجية ونتائج عمل المجلس</vt:lpstr>
      <vt:lpstr>مراجع</vt:lpstr>
      <vt:lpstr>مراجع</vt:lpstr>
      <vt:lpstr>مراجع</vt:lpstr>
      <vt:lpstr>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الرقمنة، الذكاء الاصطناعي وحقوق الانسان</dc:title>
  <dc:creator>Mounir bensalah</dc:creator>
  <cp:lastModifiedBy>m.sadki</cp:lastModifiedBy>
  <cp:revision>10</cp:revision>
  <dcterms:created xsi:type="dcterms:W3CDTF">2021-12-06T14:23:34Z</dcterms:created>
  <dcterms:modified xsi:type="dcterms:W3CDTF">2021-12-10T11:25:44Z</dcterms:modified>
</cp:coreProperties>
</file>